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sldIdLst>
    <p:sldId id="331" r:id="rId2"/>
    <p:sldId id="256" r:id="rId3"/>
    <p:sldId id="257" r:id="rId4"/>
    <p:sldId id="258" r:id="rId5"/>
    <p:sldId id="341" r:id="rId6"/>
    <p:sldId id="342" r:id="rId7"/>
    <p:sldId id="343" r:id="rId8"/>
    <p:sldId id="344" r:id="rId9"/>
    <p:sldId id="345" r:id="rId10"/>
    <p:sldId id="32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1" r:id="rId43"/>
    <p:sldId id="292" r:id="rId44"/>
    <p:sldId id="293" r:id="rId45"/>
    <p:sldId id="294" r:id="rId46"/>
    <p:sldId id="295" r:id="rId47"/>
    <p:sldId id="299" r:id="rId48"/>
    <p:sldId id="300" r:id="rId49"/>
    <p:sldId id="302" r:id="rId50"/>
    <p:sldId id="305" r:id="rId51"/>
    <p:sldId id="306" r:id="rId52"/>
    <p:sldId id="307" r:id="rId53"/>
    <p:sldId id="308" r:id="rId54"/>
    <p:sldId id="309" r:id="rId55"/>
    <p:sldId id="310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48" r:id="rId73"/>
    <p:sldId id="332" r:id="rId74"/>
    <p:sldId id="333" r:id="rId75"/>
    <p:sldId id="329" r:id="rId76"/>
    <p:sldId id="330" r:id="rId7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658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2245C-7A72-4420-8EA4-B07CD449EBD3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6F4CC-C69C-4A07-ACC7-8B8C1DE96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9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6F4CC-C69C-4A07-ACC7-8B8C1DE969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51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43277" y="725500"/>
            <a:ext cx="644652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D0D0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D0D0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0887" y="198882"/>
            <a:ext cx="10980420" cy="1428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26742" y="2273934"/>
            <a:ext cx="9815195" cy="351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D0D0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82.png"/><Relationship Id="rId4" Type="http://schemas.openxmlformats.org/officeDocument/2006/relationships/image" Target="../media/image15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42 Bismillah Wallpaper Full HD Pictures,For Slide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990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0893" rIns="0" bIns="0" rtlCol="0">
            <a:spAutoFit/>
          </a:bodyPr>
          <a:lstStyle/>
          <a:p>
            <a:pPr marL="428625">
              <a:lnSpc>
                <a:spcPct val="100000"/>
              </a:lnSpc>
              <a:spcBef>
                <a:spcPts val="105"/>
              </a:spcBef>
            </a:pPr>
            <a:r>
              <a:rPr dirty="0"/>
              <a:t>Activity</a:t>
            </a:r>
            <a:r>
              <a:rPr spc="-100" dirty="0"/>
              <a:t> </a:t>
            </a:r>
            <a:r>
              <a:rPr spc="-20" dirty="0"/>
              <a:t>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318" y="1803857"/>
            <a:ext cx="7776209" cy="2882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imes New Roman"/>
                <a:cs typeface="Times New Roman"/>
              </a:rPr>
              <a:t>Introduce</a:t>
            </a:r>
            <a:r>
              <a:rPr sz="2800" spc="-1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yourself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and: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050">
              <a:latin typeface="Times New Roman"/>
              <a:cs typeface="Times New Roman"/>
            </a:endParaRPr>
          </a:p>
          <a:p>
            <a:pPr marL="329565" indent="-317500">
              <a:lnSpc>
                <a:spcPct val="100000"/>
              </a:lnSpc>
              <a:buFont typeface="Arial MT"/>
              <a:buChar char="•"/>
              <a:tabLst>
                <a:tab pos="329565" algn="l"/>
                <a:tab pos="330200" algn="l"/>
              </a:tabLst>
            </a:pPr>
            <a:r>
              <a:rPr sz="2800" dirty="0">
                <a:latin typeface="Times New Roman"/>
                <a:cs typeface="Times New Roman"/>
              </a:rPr>
              <a:t>add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interesting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unusual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fact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about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yourself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44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302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  <a:tab pos="1064260" algn="l"/>
                <a:tab pos="1708785" algn="l"/>
                <a:tab pos="2847340" algn="l"/>
                <a:tab pos="3472179" algn="l"/>
                <a:tab pos="5163820" algn="l"/>
                <a:tab pos="6028690" algn="l"/>
              </a:tabLst>
            </a:pPr>
            <a:r>
              <a:rPr sz="2800" spc="-25" dirty="0">
                <a:latin typeface="Times New Roman"/>
                <a:cs typeface="Times New Roman"/>
              </a:rPr>
              <a:t>Add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5" dirty="0">
                <a:latin typeface="Times New Roman"/>
                <a:cs typeface="Times New Roman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reason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5" dirty="0">
                <a:latin typeface="Times New Roman"/>
                <a:cs typeface="Times New Roman"/>
              </a:rPr>
              <a:t>for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improving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Times New Roman"/>
                <a:cs typeface="Times New Roman"/>
              </a:rPr>
              <a:t>your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presentation skills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97240" y="365759"/>
            <a:ext cx="3512820" cy="58110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2417" rIns="0" bIns="0" rtlCol="0">
            <a:spAutoFit/>
          </a:bodyPr>
          <a:lstStyle/>
          <a:p>
            <a:pPr marL="123571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Georgia"/>
                <a:cs typeface="Georgia"/>
              </a:rPr>
              <a:t>WHAT</a:t>
            </a:r>
            <a:r>
              <a:rPr spc="-25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IS</a:t>
            </a:r>
            <a:r>
              <a:rPr spc="-20" dirty="0">
                <a:latin typeface="Georgia"/>
                <a:cs typeface="Georgia"/>
              </a:rPr>
              <a:t> </a:t>
            </a:r>
            <a:r>
              <a:rPr spc="-10" dirty="0">
                <a:latin typeface="Georgia"/>
                <a:cs typeface="Georgia"/>
              </a:rPr>
              <a:t>COMMUNICATION?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3857"/>
            <a:ext cx="10359390" cy="25012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7620" indent="-228600" algn="just">
              <a:lnSpc>
                <a:spcPct val="90000"/>
              </a:lnSpc>
              <a:spcBef>
                <a:spcPts val="43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Times New Roman"/>
                <a:cs typeface="Times New Roman"/>
              </a:rPr>
              <a:t>Communication</a:t>
            </a:r>
            <a:r>
              <a:rPr sz="2800" b="1" spc="245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245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25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Times New Roman"/>
                <a:cs typeface="Times New Roman"/>
              </a:rPr>
              <a:t>process</a:t>
            </a:r>
            <a:r>
              <a:rPr sz="2800" spc="25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25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Times New Roman"/>
                <a:cs typeface="Times New Roman"/>
              </a:rPr>
              <a:t>transferring</a:t>
            </a:r>
            <a:r>
              <a:rPr sz="2800" spc="25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Times New Roman"/>
                <a:cs typeface="Times New Roman"/>
              </a:rPr>
              <a:t>information</a:t>
            </a:r>
            <a:r>
              <a:rPr sz="2800" spc="250" dirty="0">
                <a:latin typeface="Times New Roman"/>
                <a:cs typeface="Times New Roman"/>
              </a:rPr>
              <a:t>  </a:t>
            </a:r>
            <a:r>
              <a:rPr sz="2800" spc="-25" dirty="0">
                <a:latin typeface="Times New Roman"/>
                <a:cs typeface="Times New Roman"/>
              </a:rPr>
              <a:t>and </a:t>
            </a:r>
            <a:r>
              <a:rPr sz="2800" dirty="0">
                <a:latin typeface="Times New Roman"/>
                <a:cs typeface="Times New Roman"/>
              </a:rPr>
              <a:t>meaning</a:t>
            </a:r>
            <a:r>
              <a:rPr sz="2800" spc="3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between</a:t>
            </a:r>
            <a:r>
              <a:rPr sz="2800" spc="3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senders</a:t>
            </a:r>
            <a:r>
              <a:rPr sz="2800" i="1" spc="3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36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receivers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spc="3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using</a:t>
            </a:r>
            <a:r>
              <a:rPr sz="2800" spc="3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one</a:t>
            </a:r>
            <a:r>
              <a:rPr sz="2800" spc="3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3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more</a:t>
            </a:r>
            <a:r>
              <a:rPr sz="2800" spc="3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written, </a:t>
            </a:r>
            <a:r>
              <a:rPr sz="2800" dirty="0">
                <a:latin typeface="Times New Roman"/>
                <a:cs typeface="Times New Roman"/>
              </a:rPr>
              <a:t>oral,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visual,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electronic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channels.</a:t>
            </a:r>
            <a:endParaRPr sz="28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ts val="303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260" dirty="0">
                <a:latin typeface="Times New Roman"/>
                <a:cs typeface="Times New Roman"/>
              </a:rPr>
              <a:t>   </a:t>
            </a:r>
            <a:r>
              <a:rPr sz="2800" dirty="0">
                <a:latin typeface="Times New Roman"/>
                <a:cs typeface="Times New Roman"/>
              </a:rPr>
              <a:t>essence</a:t>
            </a:r>
            <a:r>
              <a:rPr sz="2800" spc="254" dirty="0">
                <a:latin typeface="Times New Roman"/>
                <a:cs typeface="Times New Roman"/>
              </a:rPr>
              <a:t>  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270" dirty="0">
                <a:latin typeface="Times New Roman"/>
                <a:cs typeface="Times New Roman"/>
              </a:rPr>
              <a:t>   </a:t>
            </a:r>
            <a:r>
              <a:rPr sz="2800" dirty="0">
                <a:latin typeface="Times New Roman"/>
                <a:cs typeface="Times New Roman"/>
              </a:rPr>
              <a:t>communication</a:t>
            </a:r>
            <a:r>
              <a:rPr sz="2800" spc="270" dirty="0">
                <a:latin typeface="Times New Roman"/>
                <a:cs typeface="Times New Roman"/>
              </a:rPr>
              <a:t>  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260" dirty="0">
                <a:latin typeface="Times New Roman"/>
                <a:cs typeface="Times New Roman"/>
              </a:rPr>
              <a:t>   </a:t>
            </a:r>
            <a:r>
              <a:rPr sz="2800" spc="-20" dirty="0">
                <a:latin typeface="Times New Roman"/>
                <a:cs typeface="Times New Roman"/>
              </a:rPr>
              <a:t>sharing—</a:t>
            </a:r>
            <a:r>
              <a:rPr sz="2800" dirty="0">
                <a:latin typeface="Times New Roman"/>
                <a:cs typeface="Times New Roman"/>
              </a:rPr>
              <a:t>providing</a:t>
            </a:r>
            <a:r>
              <a:rPr sz="2800" spc="265" dirty="0">
                <a:latin typeface="Times New Roman"/>
                <a:cs typeface="Times New Roman"/>
              </a:rPr>
              <a:t>   </a:t>
            </a:r>
            <a:r>
              <a:rPr sz="2800" spc="-10" dirty="0">
                <a:latin typeface="Times New Roman"/>
                <a:cs typeface="Times New Roman"/>
              </a:rPr>
              <a:t>data, </a:t>
            </a:r>
            <a:r>
              <a:rPr sz="2800" dirty="0">
                <a:latin typeface="Times New Roman"/>
                <a:cs typeface="Times New Roman"/>
              </a:rPr>
              <a:t>information,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insights,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inspiration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exchange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that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benefits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both </a:t>
            </a:r>
            <a:r>
              <a:rPr sz="2800" dirty="0">
                <a:latin typeface="Times New Roman"/>
                <a:cs typeface="Times New Roman"/>
              </a:rPr>
              <a:t>you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people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whom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communicating.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117" y="537337"/>
            <a:ext cx="10085765" cy="58213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0070" rIns="0" bIns="0" rtlCol="0">
            <a:spAutoFit/>
          </a:bodyPr>
          <a:lstStyle/>
          <a:p>
            <a:pPr marL="139573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latin typeface="Georgia"/>
                <a:cs typeface="Georgia"/>
              </a:rPr>
              <a:t>Why</a:t>
            </a:r>
            <a:r>
              <a:rPr sz="4200" spc="-55" dirty="0">
                <a:latin typeface="Georgia"/>
                <a:cs typeface="Georgia"/>
              </a:rPr>
              <a:t> </a:t>
            </a:r>
            <a:r>
              <a:rPr sz="4200" dirty="0">
                <a:latin typeface="Georgia"/>
                <a:cs typeface="Georgia"/>
              </a:rPr>
              <a:t>Communication</a:t>
            </a:r>
            <a:r>
              <a:rPr sz="4200" spc="-15" dirty="0">
                <a:latin typeface="Georgia"/>
                <a:cs typeface="Georgia"/>
              </a:rPr>
              <a:t> </a:t>
            </a:r>
            <a:r>
              <a:rPr sz="4200" spc="-10" dirty="0">
                <a:latin typeface="Georgia"/>
                <a:cs typeface="Georgia"/>
              </a:rPr>
              <a:t>Matters?</a:t>
            </a:r>
            <a:endParaRPr sz="420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56944" y="4793038"/>
            <a:ext cx="2094230" cy="935990"/>
            <a:chOff x="1456944" y="4793038"/>
            <a:chExt cx="2094230" cy="9359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6944" y="4793038"/>
              <a:ext cx="2093975" cy="9356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504" y="4930139"/>
              <a:ext cx="1514856" cy="74676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49908" y="4788408"/>
            <a:ext cx="1996439" cy="847725"/>
          </a:xfrm>
          <a:prstGeom prst="rect">
            <a:avLst/>
          </a:prstGeom>
          <a:solidFill>
            <a:srgbClr val="F4B083"/>
          </a:solidFill>
          <a:ln w="9144">
            <a:solidFill>
              <a:srgbClr val="7E7E7E"/>
            </a:solidFill>
          </a:ln>
        </p:spPr>
        <p:txBody>
          <a:bodyPr vert="horz" wrap="square" lIns="0" tIns="232410" rIns="0" bIns="0" rtlCol="0">
            <a:spAutoFit/>
          </a:bodyPr>
          <a:lstStyle/>
          <a:p>
            <a:pPr marL="476884">
              <a:lnSpc>
                <a:spcPct val="100000"/>
              </a:lnSpc>
              <a:spcBef>
                <a:spcPts val="1830"/>
              </a:spcBef>
            </a:pPr>
            <a:r>
              <a:rPr sz="2400" spc="-10" dirty="0">
                <a:latin typeface="Georgia"/>
                <a:cs typeface="Georgia"/>
              </a:rPr>
              <a:t>Writing</a:t>
            </a:r>
            <a:endParaRPr sz="240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605528" y="4793038"/>
            <a:ext cx="2094230" cy="935990"/>
            <a:chOff x="4605528" y="4793038"/>
            <a:chExt cx="2094230" cy="93599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5528" y="4793038"/>
              <a:ext cx="2093975" cy="9356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3836" y="4930139"/>
              <a:ext cx="1735836" cy="74676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698491" y="4788408"/>
            <a:ext cx="1996439" cy="847725"/>
          </a:xfrm>
          <a:prstGeom prst="rect">
            <a:avLst/>
          </a:prstGeom>
          <a:solidFill>
            <a:srgbClr val="FFFF00"/>
          </a:solidFill>
          <a:ln w="9144">
            <a:solidFill>
              <a:srgbClr val="7E7E7E"/>
            </a:solidFill>
          </a:ln>
        </p:spPr>
        <p:txBody>
          <a:bodyPr vert="horz" wrap="square" lIns="0" tIns="232410" rIns="0" bIns="0" rtlCol="0">
            <a:spAutoFit/>
          </a:bodyPr>
          <a:lstStyle/>
          <a:p>
            <a:pPr marL="366395">
              <a:lnSpc>
                <a:spcPct val="100000"/>
              </a:lnSpc>
              <a:spcBef>
                <a:spcPts val="1830"/>
              </a:spcBef>
            </a:pPr>
            <a:r>
              <a:rPr sz="2400" spc="-10" dirty="0">
                <a:latin typeface="Georgia"/>
                <a:cs typeface="Georgia"/>
              </a:rPr>
              <a:t>Listening</a:t>
            </a:r>
            <a:endParaRPr sz="2400">
              <a:latin typeface="Georgia"/>
              <a:cs typeface="Georg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754111" y="4793038"/>
            <a:ext cx="2094230" cy="935990"/>
            <a:chOff x="7754111" y="4793038"/>
            <a:chExt cx="2094230" cy="93599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54111" y="4793038"/>
              <a:ext cx="2093976" cy="9356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6135" y="4930139"/>
              <a:ext cx="1706879" cy="74676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847076" y="4788408"/>
            <a:ext cx="1980564" cy="847725"/>
          </a:xfrm>
          <a:prstGeom prst="rect">
            <a:avLst/>
          </a:prstGeom>
          <a:solidFill>
            <a:srgbClr val="8FAADC"/>
          </a:solidFill>
          <a:ln w="9144">
            <a:solidFill>
              <a:srgbClr val="7E7E7E"/>
            </a:solidFill>
          </a:ln>
        </p:spPr>
        <p:txBody>
          <a:bodyPr vert="horz" wrap="square" lIns="0" tIns="232410" rIns="0" bIns="0" rtlCol="0">
            <a:spAutoFit/>
          </a:bodyPr>
          <a:lstStyle/>
          <a:p>
            <a:pPr marL="381635">
              <a:lnSpc>
                <a:spcPct val="100000"/>
              </a:lnSpc>
              <a:spcBef>
                <a:spcPts val="1830"/>
              </a:spcBef>
            </a:pPr>
            <a:r>
              <a:rPr sz="2400" spc="-10" dirty="0">
                <a:latin typeface="Georgia"/>
                <a:cs typeface="Georgia"/>
              </a:rPr>
              <a:t>Speaking</a:t>
            </a:r>
            <a:endParaRPr sz="2400">
              <a:latin typeface="Georgia"/>
              <a:cs typeface="Georgi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993135" y="3346761"/>
            <a:ext cx="2094230" cy="944880"/>
            <a:chOff x="2993135" y="3346761"/>
            <a:chExt cx="2094230" cy="94488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3135" y="3346761"/>
              <a:ext cx="2093975" cy="9356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4595" y="3438143"/>
              <a:ext cx="1588008" cy="85344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086100" y="3342132"/>
            <a:ext cx="1996439" cy="847725"/>
          </a:xfrm>
          <a:prstGeom prst="rect">
            <a:avLst/>
          </a:prstGeom>
          <a:solidFill>
            <a:srgbClr val="00B5C5"/>
          </a:solidFill>
          <a:ln w="9144">
            <a:solidFill>
              <a:srgbClr val="7E7E7E"/>
            </a:solidFill>
          </a:ln>
        </p:spPr>
        <p:txBody>
          <a:bodyPr vert="horz" wrap="square" lIns="0" tIns="200660" rIns="0" bIns="0" rtlCol="0">
            <a:spAutoFit/>
          </a:bodyPr>
          <a:lstStyle/>
          <a:p>
            <a:pPr marL="470534">
              <a:lnSpc>
                <a:spcPct val="100000"/>
              </a:lnSpc>
              <a:spcBef>
                <a:spcPts val="1580"/>
              </a:spcBef>
            </a:pPr>
            <a:r>
              <a:rPr sz="2800" spc="-10" dirty="0">
                <a:solidFill>
                  <a:srgbClr val="FFFFFF"/>
                </a:solidFill>
                <a:latin typeface="Georgia"/>
                <a:cs typeface="Georgia"/>
              </a:rPr>
              <a:t>Clarity</a:t>
            </a:r>
            <a:endParaRPr sz="2800">
              <a:latin typeface="Georgia"/>
              <a:cs typeface="Georgi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132576" y="3346761"/>
            <a:ext cx="2263140" cy="944880"/>
            <a:chOff x="6132576" y="3346761"/>
            <a:chExt cx="2263140" cy="94488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7920" y="3346761"/>
              <a:ext cx="2093976" cy="9356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2576" y="3438143"/>
              <a:ext cx="2263139" cy="85344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310884" y="3342132"/>
            <a:ext cx="1996439" cy="847725"/>
          </a:xfrm>
          <a:prstGeom prst="rect">
            <a:avLst/>
          </a:prstGeom>
          <a:solidFill>
            <a:srgbClr val="00A86C"/>
          </a:solidFill>
          <a:ln w="9144">
            <a:solidFill>
              <a:srgbClr val="7E7E7E"/>
            </a:solidFill>
          </a:ln>
        </p:spPr>
        <p:txBody>
          <a:bodyPr vert="horz" wrap="square" lIns="0" tIns="20066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580"/>
              </a:spcBef>
            </a:pPr>
            <a:r>
              <a:rPr sz="2800" spc="-10" dirty="0">
                <a:solidFill>
                  <a:srgbClr val="FFFFFF"/>
                </a:solidFill>
                <a:latin typeface="Georgia"/>
                <a:cs typeface="Georgia"/>
              </a:rPr>
              <a:t>Persuasion</a:t>
            </a:r>
            <a:endParaRPr sz="2800">
              <a:latin typeface="Georgia"/>
              <a:cs typeface="Georgi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56944" y="1909484"/>
            <a:ext cx="7393305" cy="2883535"/>
            <a:chOff x="1456944" y="1909484"/>
            <a:chExt cx="7393305" cy="2883535"/>
          </a:xfrm>
        </p:grpSpPr>
        <p:sp>
          <p:nvSpPr>
            <p:cNvPr id="24" name="object 24"/>
            <p:cNvSpPr/>
            <p:nvPr/>
          </p:nvSpPr>
          <p:spPr>
            <a:xfrm>
              <a:off x="2548127" y="4189476"/>
              <a:ext cx="1536065" cy="598170"/>
            </a:xfrm>
            <a:custGeom>
              <a:avLst/>
              <a:gdLst/>
              <a:ahLst/>
              <a:cxnLst/>
              <a:rect l="l" t="t" r="r" b="b"/>
              <a:pathLst>
                <a:path w="1536064" h="598170">
                  <a:moveTo>
                    <a:pt x="1535811" y="0"/>
                  </a:moveTo>
                  <a:lnTo>
                    <a:pt x="1535811" y="299085"/>
                  </a:lnTo>
                  <a:lnTo>
                    <a:pt x="0" y="299085"/>
                  </a:lnTo>
                  <a:lnTo>
                    <a:pt x="0" y="598169"/>
                  </a:lnTo>
                </a:path>
              </a:pathLst>
            </a:custGeom>
            <a:ln w="9144">
              <a:solidFill>
                <a:srgbClr val="7E7E7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84320" y="4189476"/>
              <a:ext cx="4760595" cy="598170"/>
            </a:xfrm>
            <a:custGeom>
              <a:avLst/>
              <a:gdLst/>
              <a:ahLst/>
              <a:cxnLst/>
              <a:rect l="l" t="t" r="r" b="b"/>
              <a:pathLst>
                <a:path w="4760595" h="598170">
                  <a:moveTo>
                    <a:pt x="0" y="0"/>
                  </a:moveTo>
                  <a:lnTo>
                    <a:pt x="0" y="299085"/>
                  </a:lnTo>
                  <a:lnTo>
                    <a:pt x="1612645" y="299085"/>
                  </a:lnTo>
                  <a:lnTo>
                    <a:pt x="1612645" y="598169"/>
                  </a:lnTo>
                </a:path>
                <a:path w="4760595" h="598170">
                  <a:moveTo>
                    <a:pt x="3224783" y="0"/>
                  </a:moveTo>
                  <a:lnTo>
                    <a:pt x="3224783" y="299085"/>
                  </a:lnTo>
                  <a:lnTo>
                    <a:pt x="4760595" y="299085"/>
                  </a:lnTo>
                  <a:lnTo>
                    <a:pt x="4760595" y="598169"/>
                  </a:lnTo>
                </a:path>
              </a:pathLst>
            </a:custGeom>
            <a:ln w="9144">
              <a:solidFill>
                <a:srgbClr val="7E7E7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96711" y="4189476"/>
              <a:ext cx="1612900" cy="598170"/>
            </a:xfrm>
            <a:custGeom>
              <a:avLst/>
              <a:gdLst/>
              <a:ahLst/>
              <a:cxnLst/>
              <a:rect l="l" t="t" r="r" b="b"/>
              <a:pathLst>
                <a:path w="1612900" h="598170">
                  <a:moveTo>
                    <a:pt x="1612645" y="0"/>
                  </a:moveTo>
                  <a:lnTo>
                    <a:pt x="1612645" y="299085"/>
                  </a:lnTo>
                  <a:lnTo>
                    <a:pt x="0" y="299085"/>
                  </a:lnTo>
                  <a:lnTo>
                    <a:pt x="0" y="598169"/>
                  </a:lnTo>
                </a:path>
              </a:pathLst>
            </a:custGeom>
            <a:ln w="9144">
              <a:solidFill>
                <a:srgbClr val="7E7E7E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6944" y="1909484"/>
              <a:ext cx="2752343" cy="92824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1244" y="1973580"/>
              <a:ext cx="2522220" cy="90678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549908" y="1905000"/>
            <a:ext cx="2654935" cy="840105"/>
          </a:xfrm>
          <a:prstGeom prst="rect">
            <a:avLst/>
          </a:prstGeom>
          <a:solidFill>
            <a:srgbClr val="C8C8C8"/>
          </a:solidFill>
          <a:ln w="9144">
            <a:solidFill>
              <a:srgbClr val="7E7E7E"/>
            </a:solidFill>
          </a:ln>
        </p:spPr>
        <p:txBody>
          <a:bodyPr vert="horz" wrap="square" lIns="0" tIns="179705" rIns="0" bIns="0" rtlCol="0">
            <a:spAutoFit/>
          </a:bodyPr>
          <a:lstStyle/>
          <a:p>
            <a:pPr marL="347345">
              <a:lnSpc>
                <a:spcPct val="100000"/>
              </a:lnSpc>
              <a:spcBef>
                <a:spcPts val="1415"/>
              </a:spcBef>
            </a:pPr>
            <a:r>
              <a:rPr sz="3000" spc="-10" dirty="0">
                <a:latin typeface="Georgia"/>
                <a:cs typeface="Georgia"/>
              </a:rPr>
              <a:t>Freelancers</a:t>
            </a:r>
            <a:endParaRPr sz="3000">
              <a:latin typeface="Georgia"/>
              <a:cs typeface="Georgi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259584" y="1900237"/>
            <a:ext cx="2754630" cy="980440"/>
            <a:chOff x="4259584" y="1900237"/>
            <a:chExt cx="2754630" cy="980440"/>
          </a:xfrm>
        </p:grpSpPr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59584" y="1909484"/>
              <a:ext cx="2753857" cy="9282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4651" y="1973580"/>
              <a:ext cx="2362200" cy="90678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352543" y="1905000"/>
              <a:ext cx="2656840" cy="840105"/>
            </a:xfrm>
            <a:custGeom>
              <a:avLst/>
              <a:gdLst/>
              <a:ahLst/>
              <a:cxnLst/>
              <a:rect l="l" t="t" r="r" b="b"/>
              <a:pathLst>
                <a:path w="2656840" h="840105">
                  <a:moveTo>
                    <a:pt x="2656331" y="0"/>
                  </a:moveTo>
                  <a:lnTo>
                    <a:pt x="0" y="0"/>
                  </a:lnTo>
                  <a:lnTo>
                    <a:pt x="0" y="839724"/>
                  </a:lnTo>
                  <a:lnTo>
                    <a:pt x="2656331" y="839724"/>
                  </a:lnTo>
                  <a:lnTo>
                    <a:pt x="2656331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52543" y="1905000"/>
              <a:ext cx="2656840" cy="840105"/>
            </a:xfrm>
            <a:custGeom>
              <a:avLst/>
              <a:gdLst/>
              <a:ahLst/>
              <a:cxnLst/>
              <a:rect l="l" t="t" r="r" b="b"/>
              <a:pathLst>
                <a:path w="2656840" h="840105">
                  <a:moveTo>
                    <a:pt x="0" y="839724"/>
                  </a:moveTo>
                  <a:lnTo>
                    <a:pt x="2656331" y="839724"/>
                  </a:lnTo>
                  <a:lnTo>
                    <a:pt x="2656331" y="0"/>
                  </a:lnTo>
                  <a:lnTo>
                    <a:pt x="0" y="0"/>
                  </a:lnTo>
                  <a:lnTo>
                    <a:pt x="0" y="839724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352544" y="1905000"/>
            <a:ext cx="2656840" cy="840105"/>
          </a:xfrm>
          <a:prstGeom prst="rect">
            <a:avLst/>
          </a:prstGeom>
          <a:ln w="9144">
            <a:solidFill>
              <a:srgbClr val="7E7E7E"/>
            </a:solidFill>
          </a:ln>
        </p:spPr>
        <p:txBody>
          <a:bodyPr vert="horz" wrap="square" lIns="0" tIns="179705" rIns="0" bIns="0" rtlCol="0">
            <a:spAutoFit/>
          </a:bodyPr>
          <a:lstStyle/>
          <a:p>
            <a:pPr marL="429259">
              <a:lnSpc>
                <a:spcPct val="100000"/>
              </a:lnSpc>
              <a:spcBef>
                <a:spcPts val="1415"/>
              </a:spcBef>
            </a:pPr>
            <a:r>
              <a:rPr sz="3000" spc="-10" dirty="0">
                <a:latin typeface="Georgia"/>
                <a:cs typeface="Georgia"/>
              </a:rPr>
              <a:t>Executives</a:t>
            </a:r>
            <a:endParaRPr sz="3000">
              <a:latin typeface="Georgia"/>
              <a:cs typeface="Georgi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929628" y="1909484"/>
            <a:ext cx="3016250" cy="970915"/>
            <a:chOff x="6929628" y="1909484"/>
            <a:chExt cx="3016250" cy="970915"/>
          </a:xfrm>
        </p:grpSpPr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62221" y="1909484"/>
              <a:ext cx="2753857" cy="92824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29628" y="1973580"/>
              <a:ext cx="3015996" cy="90678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7155180" y="1905000"/>
            <a:ext cx="2672715" cy="840105"/>
          </a:xfrm>
          <a:prstGeom prst="rect">
            <a:avLst/>
          </a:prstGeom>
          <a:solidFill>
            <a:srgbClr val="A9D18E"/>
          </a:solidFill>
          <a:ln w="9144">
            <a:solidFill>
              <a:srgbClr val="7E7E7E"/>
            </a:solidFill>
          </a:ln>
        </p:spPr>
        <p:txBody>
          <a:bodyPr vert="horz" wrap="square" lIns="0" tIns="17970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415"/>
              </a:spcBef>
            </a:pPr>
            <a:r>
              <a:rPr sz="3000" spc="-10" dirty="0">
                <a:latin typeface="Georgia"/>
                <a:cs typeface="Georgia"/>
              </a:rPr>
              <a:t>Entrepreneurs</a:t>
            </a:r>
            <a:endParaRPr sz="3000">
              <a:latin typeface="Georgia"/>
              <a:cs typeface="Georgi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872739" y="2740151"/>
            <a:ext cx="5615305" cy="607695"/>
            <a:chOff x="2872739" y="2740151"/>
            <a:chExt cx="5615305" cy="607695"/>
          </a:xfrm>
        </p:grpSpPr>
        <p:sp>
          <p:nvSpPr>
            <p:cNvPr id="41" name="object 41"/>
            <p:cNvSpPr/>
            <p:nvPr/>
          </p:nvSpPr>
          <p:spPr>
            <a:xfrm>
              <a:off x="4084319" y="2744723"/>
              <a:ext cx="1597025" cy="598170"/>
            </a:xfrm>
            <a:custGeom>
              <a:avLst/>
              <a:gdLst/>
              <a:ahLst/>
              <a:cxnLst/>
              <a:rect l="l" t="t" r="r" b="b"/>
              <a:pathLst>
                <a:path w="1597025" h="598170">
                  <a:moveTo>
                    <a:pt x="1596643" y="0"/>
                  </a:moveTo>
                  <a:lnTo>
                    <a:pt x="1596643" y="299085"/>
                  </a:lnTo>
                  <a:lnTo>
                    <a:pt x="0" y="299085"/>
                  </a:lnTo>
                  <a:lnTo>
                    <a:pt x="0" y="598170"/>
                  </a:lnTo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877311" y="2744723"/>
              <a:ext cx="4431665" cy="598170"/>
            </a:xfrm>
            <a:custGeom>
              <a:avLst/>
              <a:gdLst/>
              <a:ahLst/>
              <a:cxnLst/>
              <a:rect l="l" t="t" r="r" b="b"/>
              <a:pathLst>
                <a:path w="4431665" h="598170">
                  <a:moveTo>
                    <a:pt x="2802636" y="0"/>
                  </a:moveTo>
                  <a:lnTo>
                    <a:pt x="2802636" y="299085"/>
                  </a:lnTo>
                  <a:lnTo>
                    <a:pt x="4431284" y="299085"/>
                  </a:lnTo>
                  <a:lnTo>
                    <a:pt x="4431284" y="598170"/>
                  </a:lnTo>
                </a:path>
                <a:path w="4431665" h="598170">
                  <a:moveTo>
                    <a:pt x="0" y="0"/>
                  </a:moveTo>
                  <a:lnTo>
                    <a:pt x="0" y="299085"/>
                  </a:lnTo>
                  <a:lnTo>
                    <a:pt x="1206246" y="299085"/>
                  </a:lnTo>
                  <a:lnTo>
                    <a:pt x="1206246" y="598170"/>
                  </a:lnTo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09104" y="2744723"/>
              <a:ext cx="1174750" cy="598170"/>
            </a:xfrm>
            <a:custGeom>
              <a:avLst/>
              <a:gdLst/>
              <a:ahLst/>
              <a:cxnLst/>
              <a:rect l="l" t="t" r="r" b="b"/>
              <a:pathLst>
                <a:path w="1174750" h="598170">
                  <a:moveTo>
                    <a:pt x="1174242" y="0"/>
                  </a:moveTo>
                  <a:lnTo>
                    <a:pt x="1174242" y="299085"/>
                  </a:lnTo>
                  <a:lnTo>
                    <a:pt x="0" y="299085"/>
                  </a:lnTo>
                  <a:lnTo>
                    <a:pt x="0" y="598170"/>
                  </a:lnTo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1333" y="326212"/>
            <a:ext cx="9149715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809240" marR="5080" indent="-2797175">
              <a:lnSpc>
                <a:spcPts val="4750"/>
              </a:lnSpc>
              <a:spcBef>
                <a:spcPts val="705"/>
              </a:spcBef>
              <a:tabLst>
                <a:tab pos="8558530" algn="l"/>
              </a:tabLst>
            </a:pPr>
            <a:r>
              <a:rPr dirty="0">
                <a:latin typeface="Georgia"/>
                <a:cs typeface="Georgia"/>
              </a:rPr>
              <a:t>Communication</a:t>
            </a:r>
            <a:r>
              <a:rPr spc="-60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Is</a:t>
            </a:r>
            <a:r>
              <a:rPr spc="-45" dirty="0">
                <a:latin typeface="Georgia"/>
                <a:cs typeface="Georgia"/>
              </a:rPr>
              <a:t> </a:t>
            </a:r>
            <a:r>
              <a:rPr spc="-10" dirty="0">
                <a:latin typeface="Georgia"/>
                <a:cs typeface="Georgia"/>
              </a:rPr>
              <a:t>important</a:t>
            </a:r>
            <a:r>
              <a:rPr dirty="0">
                <a:latin typeface="Georgia"/>
                <a:cs typeface="Georgia"/>
              </a:rPr>
              <a:t>	</a:t>
            </a:r>
            <a:r>
              <a:rPr spc="-25" dirty="0">
                <a:latin typeface="Georgia"/>
                <a:cs typeface="Georgia"/>
              </a:rPr>
              <a:t>to </a:t>
            </a:r>
            <a:r>
              <a:rPr dirty="0">
                <a:latin typeface="Georgia"/>
                <a:cs typeface="Georgia"/>
              </a:rPr>
              <a:t>Your</a:t>
            </a:r>
            <a:r>
              <a:rPr spc="-30" dirty="0">
                <a:latin typeface="Georgia"/>
                <a:cs typeface="Georgia"/>
              </a:rPr>
              <a:t> </a:t>
            </a:r>
            <a:r>
              <a:rPr spc="-10" dirty="0">
                <a:latin typeface="Georgia"/>
                <a:cs typeface="Georgia"/>
              </a:rPr>
              <a:t>Career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586" y="1806905"/>
            <a:ext cx="11527155" cy="485584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41300" marR="5080" indent="-229235" algn="just">
              <a:lnSpc>
                <a:spcPts val="2810"/>
              </a:lnSpc>
              <a:spcBef>
                <a:spcPts val="45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50" dirty="0">
                <a:latin typeface="Times New Roman"/>
                <a:cs typeface="Times New Roman"/>
              </a:rPr>
              <a:t>You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can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have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greatest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ideas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in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world,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but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they’re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no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good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to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your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company </a:t>
            </a:r>
            <a:r>
              <a:rPr sz="2600" spc="-25" dirty="0">
                <a:latin typeface="Times New Roman"/>
                <a:cs typeface="Times New Roman"/>
              </a:rPr>
              <a:t>or </a:t>
            </a:r>
            <a:r>
              <a:rPr sz="2600" dirty="0">
                <a:latin typeface="Times New Roman"/>
                <a:cs typeface="Times New Roman"/>
              </a:rPr>
              <a:t>your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career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if you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can’t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express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them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clearly</a:t>
            </a:r>
            <a:r>
              <a:rPr sz="2600" b="1" spc="-2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and</a:t>
            </a:r>
            <a:r>
              <a:rPr sz="2600" b="1" spc="-15" dirty="0">
                <a:latin typeface="Times New Roman"/>
                <a:cs typeface="Times New Roman"/>
              </a:rPr>
              <a:t> </a:t>
            </a:r>
            <a:r>
              <a:rPr sz="2600" b="1" spc="-10" dirty="0">
                <a:latin typeface="Times New Roman"/>
                <a:cs typeface="Times New Roman"/>
              </a:rPr>
              <a:t>persuasively.</a:t>
            </a:r>
            <a:endParaRPr sz="2600">
              <a:latin typeface="Times New Roman"/>
              <a:cs typeface="Times New Roman"/>
            </a:endParaRPr>
          </a:p>
          <a:p>
            <a:pPr marL="241300" marR="6350" indent="-229235" algn="just">
              <a:lnSpc>
                <a:spcPts val="2810"/>
              </a:lnSpc>
              <a:spcBef>
                <a:spcPts val="1010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latin typeface="Times New Roman"/>
                <a:cs typeface="Times New Roman"/>
              </a:rPr>
              <a:t>Chances</a:t>
            </a:r>
            <a:r>
              <a:rPr sz="2600" spc="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are</a:t>
            </a:r>
            <a:r>
              <a:rPr sz="2600" spc="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you</a:t>
            </a:r>
            <a:r>
              <a:rPr sz="2600" spc="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will</a:t>
            </a:r>
            <a:r>
              <a:rPr sz="2600" spc="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spend</a:t>
            </a:r>
            <a:r>
              <a:rPr sz="2600" spc="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some</a:t>
            </a:r>
            <a:r>
              <a:rPr sz="2600" spc="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your</a:t>
            </a:r>
            <a:r>
              <a:rPr sz="2600" spc="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career</a:t>
            </a:r>
            <a:r>
              <a:rPr sz="2600" spc="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as</a:t>
            </a:r>
            <a:r>
              <a:rPr sz="2600" spc="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one</a:t>
            </a:r>
            <a:r>
              <a:rPr sz="2600" spc="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these</a:t>
            </a:r>
            <a:r>
              <a:rPr sz="2600" spc="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freelancers,</a:t>
            </a:r>
            <a:r>
              <a:rPr sz="2600" spc="4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working </a:t>
            </a:r>
            <a:r>
              <a:rPr sz="2600" dirty="0">
                <a:latin typeface="Times New Roman"/>
                <a:cs typeface="Times New Roman"/>
              </a:rPr>
              <a:t>without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support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network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that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established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company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environment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provides.</a:t>
            </a:r>
            <a:endParaRPr sz="2600">
              <a:latin typeface="Times New Roman"/>
              <a:cs typeface="Times New Roman"/>
            </a:endParaRPr>
          </a:p>
          <a:p>
            <a:pPr marL="241300" marR="7620" indent="-229235" algn="just">
              <a:lnSpc>
                <a:spcPts val="2810"/>
              </a:lnSpc>
              <a:spcBef>
                <a:spcPts val="99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spc="-40" dirty="0">
                <a:latin typeface="Times New Roman"/>
                <a:cs typeface="Times New Roman"/>
              </a:rPr>
              <a:t>You</a:t>
            </a:r>
            <a:r>
              <a:rPr sz="2600" dirty="0">
                <a:latin typeface="Times New Roman"/>
                <a:cs typeface="Times New Roman"/>
              </a:rPr>
              <a:t> will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have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to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“sell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yourself” into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each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new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contract, communicate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successfully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Times New Roman"/>
                <a:cs typeface="Times New Roman"/>
              </a:rPr>
              <a:t>in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20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wide</a:t>
            </a:r>
            <a:r>
              <a:rPr sz="2600" spc="204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range</a:t>
            </a:r>
            <a:r>
              <a:rPr sz="2600" spc="204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20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work</a:t>
            </a:r>
            <a:r>
              <a:rPr sz="2600" spc="20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situations,</a:t>
            </a:r>
            <a:r>
              <a:rPr sz="2600" spc="20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2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take</a:t>
            </a:r>
            <a:r>
              <a:rPr sz="2600" spc="20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full</a:t>
            </a:r>
            <a:r>
              <a:rPr sz="2600" spc="20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responsibility</a:t>
            </a:r>
            <a:r>
              <a:rPr sz="2600" spc="2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for</a:t>
            </a:r>
            <a:r>
              <a:rPr sz="2600" spc="2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your</a:t>
            </a:r>
            <a:r>
              <a:rPr sz="2600" spc="204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career</a:t>
            </a:r>
            <a:r>
              <a:rPr sz="2600" spc="19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growth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-10" dirty="0">
                <a:latin typeface="Times New Roman"/>
                <a:cs typeface="Times New Roman"/>
              </a:rPr>
              <a:t> success.</a:t>
            </a:r>
            <a:endParaRPr sz="2600">
              <a:latin typeface="Times New Roman"/>
              <a:cs typeface="Times New Roman"/>
            </a:endParaRPr>
          </a:p>
          <a:p>
            <a:pPr marL="241300" marR="8255" indent="-229235" algn="just">
              <a:lnSpc>
                <a:spcPts val="2810"/>
              </a:lnSpc>
              <a:spcBef>
                <a:spcPts val="990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latin typeface="Times New Roman"/>
                <a:cs typeface="Times New Roman"/>
              </a:rPr>
              <a:t>Top</a:t>
            </a:r>
            <a:r>
              <a:rPr sz="2600" spc="3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executives</a:t>
            </a:r>
            <a:r>
              <a:rPr sz="2600" spc="3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spend</a:t>
            </a:r>
            <a:r>
              <a:rPr sz="2600" spc="3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most</a:t>
            </a:r>
            <a:r>
              <a:rPr sz="2600" spc="3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3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their</a:t>
            </a:r>
            <a:r>
              <a:rPr sz="2600" spc="3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workdays</a:t>
            </a:r>
            <a:r>
              <a:rPr sz="2600" spc="3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communicating,</a:t>
            </a:r>
            <a:r>
              <a:rPr sz="2600" spc="3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35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businesspeople </a:t>
            </a:r>
            <a:r>
              <a:rPr sz="2600" dirty="0">
                <a:latin typeface="Times New Roman"/>
                <a:cs typeface="Times New Roman"/>
              </a:rPr>
              <a:t>who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can’t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communicate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well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don’t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stand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much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chance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reaching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top.</a:t>
            </a:r>
            <a:endParaRPr sz="2600">
              <a:latin typeface="Times New Roman"/>
              <a:cs typeface="Times New Roman"/>
            </a:endParaRPr>
          </a:p>
          <a:p>
            <a:pPr marL="241300" marR="7620" indent="-229235" algn="just">
              <a:lnSpc>
                <a:spcPct val="90000"/>
              </a:lnSpc>
              <a:spcBef>
                <a:spcPts val="96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latin typeface="Times New Roman"/>
                <a:cs typeface="Times New Roman"/>
              </a:rPr>
              <a:t>If</a:t>
            </a:r>
            <a:r>
              <a:rPr sz="2600" spc="7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you</a:t>
            </a:r>
            <a:r>
              <a:rPr sz="2600" spc="8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learn</a:t>
            </a:r>
            <a:r>
              <a:rPr sz="2600" spc="8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to</a:t>
            </a:r>
            <a:r>
              <a:rPr sz="2600" spc="8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write</a:t>
            </a:r>
            <a:r>
              <a:rPr sz="2600" spc="7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well,</a:t>
            </a:r>
            <a:r>
              <a:rPr sz="2600" spc="7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speak</a:t>
            </a:r>
            <a:r>
              <a:rPr sz="2600" spc="7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well,</a:t>
            </a:r>
            <a:r>
              <a:rPr sz="2600" spc="7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listen</a:t>
            </a:r>
            <a:r>
              <a:rPr sz="2600" spc="7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well,</a:t>
            </a:r>
            <a:r>
              <a:rPr sz="2600" spc="7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8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recognize</a:t>
            </a:r>
            <a:r>
              <a:rPr sz="2600" spc="7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7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appropriate</a:t>
            </a:r>
            <a:r>
              <a:rPr sz="2600" spc="7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Times New Roman"/>
                <a:cs typeface="Times New Roman"/>
              </a:rPr>
              <a:t>way </a:t>
            </a:r>
            <a:r>
              <a:rPr sz="2600" dirty="0">
                <a:latin typeface="Times New Roman"/>
                <a:cs typeface="Times New Roman"/>
              </a:rPr>
              <a:t>to</a:t>
            </a:r>
            <a:r>
              <a:rPr sz="2600" spc="2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communicate</a:t>
            </a:r>
            <a:r>
              <a:rPr sz="2600" spc="2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in</a:t>
            </a:r>
            <a:r>
              <a:rPr sz="2600" spc="229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any</a:t>
            </a:r>
            <a:r>
              <a:rPr sz="2600" spc="229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situation,</a:t>
            </a:r>
            <a:r>
              <a:rPr sz="2600" spc="2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you’ll</a:t>
            </a:r>
            <a:r>
              <a:rPr sz="2600" spc="2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gain</a:t>
            </a:r>
            <a:r>
              <a:rPr sz="2600" spc="2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2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major</a:t>
            </a:r>
            <a:r>
              <a:rPr sz="2600" spc="2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advantage</a:t>
            </a:r>
            <a:r>
              <a:rPr sz="2600" spc="2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that</a:t>
            </a:r>
            <a:r>
              <a:rPr sz="2600" spc="2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will</a:t>
            </a:r>
            <a:r>
              <a:rPr sz="2600" spc="2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serve</a:t>
            </a:r>
            <a:r>
              <a:rPr sz="2600" spc="229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Times New Roman"/>
                <a:cs typeface="Times New Roman"/>
              </a:rPr>
              <a:t>you </a:t>
            </a:r>
            <a:r>
              <a:rPr sz="2600" dirty="0">
                <a:latin typeface="Times New Roman"/>
                <a:cs typeface="Times New Roman"/>
              </a:rPr>
              <a:t>throughout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your</a:t>
            </a:r>
            <a:r>
              <a:rPr sz="2600" spc="-10" dirty="0">
                <a:latin typeface="Times New Roman"/>
                <a:cs typeface="Times New Roman"/>
              </a:rPr>
              <a:t> career.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9818" rIns="0" bIns="0" rtlCol="0">
            <a:spAutoFit/>
          </a:bodyPr>
          <a:lstStyle/>
          <a:p>
            <a:pPr marL="3543300" marR="5080" indent="-2430145">
              <a:lnSpc>
                <a:spcPts val="4650"/>
              </a:lnSpc>
              <a:spcBef>
                <a:spcPts val="675"/>
              </a:spcBef>
            </a:pPr>
            <a:r>
              <a:rPr sz="4300" spc="-10" dirty="0">
                <a:latin typeface="Georgia"/>
                <a:cs typeface="Georgia"/>
              </a:rPr>
              <a:t>Communication</a:t>
            </a:r>
            <a:r>
              <a:rPr sz="4300" spc="-165" dirty="0">
                <a:latin typeface="Georgia"/>
                <a:cs typeface="Georgia"/>
              </a:rPr>
              <a:t> </a:t>
            </a:r>
            <a:r>
              <a:rPr sz="4300" dirty="0">
                <a:latin typeface="Georgia"/>
                <a:cs typeface="Georgia"/>
              </a:rPr>
              <a:t>Is</a:t>
            </a:r>
            <a:r>
              <a:rPr sz="4300" spc="-190" dirty="0">
                <a:latin typeface="Georgia"/>
                <a:cs typeface="Georgia"/>
              </a:rPr>
              <a:t> </a:t>
            </a:r>
            <a:r>
              <a:rPr sz="4300" dirty="0">
                <a:latin typeface="Georgia"/>
                <a:cs typeface="Georgia"/>
              </a:rPr>
              <a:t>Important</a:t>
            </a:r>
            <a:r>
              <a:rPr sz="4300" spc="-185" dirty="0">
                <a:latin typeface="Georgia"/>
                <a:cs typeface="Georgia"/>
              </a:rPr>
              <a:t> </a:t>
            </a:r>
            <a:r>
              <a:rPr sz="4300" spc="-25" dirty="0">
                <a:latin typeface="Georgia"/>
                <a:cs typeface="Georgia"/>
              </a:rPr>
              <a:t>to </a:t>
            </a:r>
            <a:r>
              <a:rPr sz="4300" dirty="0">
                <a:latin typeface="Georgia"/>
                <a:cs typeface="Georgia"/>
              </a:rPr>
              <a:t>your</a:t>
            </a:r>
            <a:r>
              <a:rPr sz="4300" spc="-114" dirty="0">
                <a:latin typeface="Georgia"/>
                <a:cs typeface="Georgia"/>
              </a:rPr>
              <a:t> </a:t>
            </a:r>
            <a:r>
              <a:rPr sz="4300" spc="-10" dirty="0">
                <a:latin typeface="Georgia"/>
                <a:cs typeface="Georgia"/>
              </a:rPr>
              <a:t>Company</a:t>
            </a:r>
            <a:endParaRPr sz="430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59965" y="1868403"/>
            <a:ext cx="1039494" cy="4083050"/>
            <a:chOff x="1459965" y="1868403"/>
            <a:chExt cx="1039494" cy="40830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9965" y="1868403"/>
              <a:ext cx="1004356" cy="40828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240" y="1981199"/>
              <a:ext cx="960120" cy="38481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24000" y="1877567"/>
              <a:ext cx="922019" cy="4000500"/>
            </a:xfrm>
            <a:custGeom>
              <a:avLst/>
              <a:gdLst/>
              <a:ahLst/>
              <a:cxnLst/>
              <a:rect l="l" t="t" r="r" b="b"/>
              <a:pathLst>
                <a:path w="922019" h="4000500">
                  <a:moveTo>
                    <a:pt x="922019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922019" y="4000500"/>
                  </a:lnTo>
                  <a:lnTo>
                    <a:pt x="92201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4000" y="1877567"/>
              <a:ext cx="922019" cy="4000500"/>
            </a:xfrm>
            <a:custGeom>
              <a:avLst/>
              <a:gdLst/>
              <a:ahLst/>
              <a:cxnLst/>
              <a:rect l="l" t="t" r="r" b="b"/>
              <a:pathLst>
                <a:path w="922019" h="4000500">
                  <a:moveTo>
                    <a:pt x="0" y="4000500"/>
                  </a:moveTo>
                  <a:lnTo>
                    <a:pt x="922019" y="4000500"/>
                  </a:lnTo>
                  <a:lnTo>
                    <a:pt x="922019" y="0"/>
                  </a:lnTo>
                  <a:lnTo>
                    <a:pt x="0" y="0"/>
                  </a:lnTo>
                  <a:lnTo>
                    <a:pt x="0" y="4000500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48657" y="2237748"/>
            <a:ext cx="488315" cy="32816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679"/>
              </a:lnSpc>
            </a:pPr>
            <a:r>
              <a:rPr sz="3200" dirty="0">
                <a:latin typeface="Georgia"/>
                <a:cs typeface="Georgia"/>
              </a:rPr>
              <a:t>To</a:t>
            </a:r>
            <a:r>
              <a:rPr sz="3200" spc="-20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Your</a:t>
            </a:r>
            <a:r>
              <a:rPr sz="3200" spc="-10" dirty="0">
                <a:latin typeface="Georgia"/>
                <a:cs typeface="Georgia"/>
              </a:rPr>
              <a:t> Company</a:t>
            </a:r>
            <a:endParaRPr sz="3200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12948" y="1953752"/>
            <a:ext cx="7664450" cy="3929379"/>
            <a:chOff x="3012948" y="1953752"/>
            <a:chExt cx="7664450" cy="392937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2488" y="2953496"/>
              <a:ext cx="7534656" cy="9037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2948" y="3031235"/>
              <a:ext cx="5074920" cy="8534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15640" y="2971799"/>
              <a:ext cx="7443470" cy="812800"/>
            </a:xfrm>
            <a:custGeom>
              <a:avLst/>
              <a:gdLst/>
              <a:ahLst/>
              <a:cxnLst/>
              <a:rect l="l" t="t" r="r" b="b"/>
              <a:pathLst>
                <a:path w="7443470" h="812800">
                  <a:moveTo>
                    <a:pt x="7443215" y="0"/>
                  </a:moveTo>
                  <a:lnTo>
                    <a:pt x="0" y="0"/>
                  </a:lnTo>
                  <a:lnTo>
                    <a:pt x="0" y="812292"/>
                  </a:lnTo>
                  <a:lnTo>
                    <a:pt x="7443215" y="812292"/>
                  </a:lnTo>
                  <a:lnTo>
                    <a:pt x="7443215" y="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15640" y="2971799"/>
              <a:ext cx="7443470" cy="812800"/>
            </a:xfrm>
            <a:custGeom>
              <a:avLst/>
              <a:gdLst/>
              <a:ahLst/>
              <a:cxnLst/>
              <a:rect l="l" t="t" r="r" b="b"/>
              <a:pathLst>
                <a:path w="7443470" h="812800">
                  <a:moveTo>
                    <a:pt x="0" y="812292"/>
                  </a:moveTo>
                  <a:lnTo>
                    <a:pt x="7443215" y="812292"/>
                  </a:lnTo>
                  <a:lnTo>
                    <a:pt x="7443215" y="0"/>
                  </a:lnTo>
                  <a:lnTo>
                    <a:pt x="0" y="0"/>
                  </a:lnTo>
                  <a:lnTo>
                    <a:pt x="0" y="81229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42488" y="3951731"/>
              <a:ext cx="7534656" cy="9052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2948" y="4030979"/>
              <a:ext cx="7098792" cy="8534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215640" y="3970019"/>
              <a:ext cx="7443470" cy="814069"/>
            </a:xfrm>
            <a:custGeom>
              <a:avLst/>
              <a:gdLst/>
              <a:ahLst/>
              <a:cxnLst/>
              <a:rect l="l" t="t" r="r" b="b"/>
              <a:pathLst>
                <a:path w="7443470" h="814070">
                  <a:moveTo>
                    <a:pt x="7443215" y="0"/>
                  </a:moveTo>
                  <a:lnTo>
                    <a:pt x="0" y="0"/>
                  </a:lnTo>
                  <a:lnTo>
                    <a:pt x="0" y="813815"/>
                  </a:lnTo>
                  <a:lnTo>
                    <a:pt x="7443215" y="813815"/>
                  </a:lnTo>
                  <a:lnTo>
                    <a:pt x="744321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15640" y="3970019"/>
              <a:ext cx="7443470" cy="814069"/>
            </a:xfrm>
            <a:custGeom>
              <a:avLst/>
              <a:gdLst/>
              <a:ahLst/>
              <a:cxnLst/>
              <a:rect l="l" t="t" r="r" b="b"/>
              <a:pathLst>
                <a:path w="7443470" h="814070">
                  <a:moveTo>
                    <a:pt x="0" y="813815"/>
                  </a:moveTo>
                  <a:lnTo>
                    <a:pt x="7443215" y="813815"/>
                  </a:lnTo>
                  <a:lnTo>
                    <a:pt x="7443215" y="0"/>
                  </a:lnTo>
                  <a:lnTo>
                    <a:pt x="0" y="0"/>
                  </a:lnTo>
                  <a:lnTo>
                    <a:pt x="0" y="813815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2488" y="1953752"/>
              <a:ext cx="7534656" cy="90376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12948" y="2031491"/>
              <a:ext cx="4445508" cy="85343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15640" y="1972055"/>
              <a:ext cx="7443470" cy="812800"/>
            </a:xfrm>
            <a:custGeom>
              <a:avLst/>
              <a:gdLst/>
              <a:ahLst/>
              <a:cxnLst/>
              <a:rect l="l" t="t" r="r" b="b"/>
              <a:pathLst>
                <a:path w="7443470" h="812800">
                  <a:moveTo>
                    <a:pt x="7443215" y="0"/>
                  </a:moveTo>
                  <a:lnTo>
                    <a:pt x="0" y="0"/>
                  </a:lnTo>
                  <a:lnTo>
                    <a:pt x="0" y="812291"/>
                  </a:lnTo>
                  <a:lnTo>
                    <a:pt x="7443215" y="812291"/>
                  </a:lnTo>
                  <a:lnTo>
                    <a:pt x="7443215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15640" y="1972055"/>
              <a:ext cx="7443470" cy="812800"/>
            </a:xfrm>
            <a:custGeom>
              <a:avLst/>
              <a:gdLst/>
              <a:ahLst/>
              <a:cxnLst/>
              <a:rect l="l" t="t" r="r" b="b"/>
              <a:pathLst>
                <a:path w="7443470" h="812800">
                  <a:moveTo>
                    <a:pt x="0" y="812291"/>
                  </a:moveTo>
                  <a:lnTo>
                    <a:pt x="7443215" y="812291"/>
                  </a:lnTo>
                  <a:lnTo>
                    <a:pt x="7443215" y="0"/>
                  </a:lnTo>
                  <a:lnTo>
                    <a:pt x="0" y="0"/>
                  </a:lnTo>
                  <a:lnTo>
                    <a:pt x="0" y="812291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2488" y="4951460"/>
              <a:ext cx="7534656" cy="90376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12948" y="5029200"/>
              <a:ext cx="6537959" cy="85344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215640" y="4969763"/>
              <a:ext cx="7443470" cy="812800"/>
            </a:xfrm>
            <a:custGeom>
              <a:avLst/>
              <a:gdLst/>
              <a:ahLst/>
              <a:cxnLst/>
              <a:rect l="l" t="t" r="r" b="b"/>
              <a:pathLst>
                <a:path w="7443470" h="812800">
                  <a:moveTo>
                    <a:pt x="7443215" y="0"/>
                  </a:moveTo>
                  <a:lnTo>
                    <a:pt x="0" y="0"/>
                  </a:lnTo>
                  <a:lnTo>
                    <a:pt x="0" y="812292"/>
                  </a:lnTo>
                  <a:lnTo>
                    <a:pt x="7443215" y="812292"/>
                  </a:lnTo>
                  <a:lnTo>
                    <a:pt x="7443215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215640" y="4969763"/>
              <a:ext cx="7443470" cy="812800"/>
            </a:xfrm>
            <a:custGeom>
              <a:avLst/>
              <a:gdLst/>
              <a:ahLst/>
              <a:cxnLst/>
              <a:rect l="l" t="t" r="r" b="b"/>
              <a:pathLst>
                <a:path w="7443470" h="812800">
                  <a:moveTo>
                    <a:pt x="0" y="812292"/>
                  </a:moveTo>
                  <a:lnTo>
                    <a:pt x="7443215" y="812292"/>
                  </a:lnTo>
                  <a:lnTo>
                    <a:pt x="7443215" y="0"/>
                  </a:lnTo>
                  <a:lnTo>
                    <a:pt x="0" y="0"/>
                  </a:lnTo>
                  <a:lnTo>
                    <a:pt x="0" y="812292"/>
                  </a:lnTo>
                  <a:close/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294634" y="2142489"/>
            <a:ext cx="6591300" cy="34499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0" indent="-140335">
              <a:lnSpc>
                <a:spcPct val="100000"/>
              </a:lnSpc>
              <a:spcBef>
                <a:spcPts val="95"/>
              </a:spcBef>
              <a:buSzPct val="96428"/>
              <a:buChar char="•"/>
              <a:tabLst>
                <a:tab pos="153035" algn="l"/>
              </a:tabLst>
            </a:pPr>
            <a:r>
              <a:rPr sz="2800" dirty="0">
                <a:latin typeface="Georgia"/>
                <a:cs typeface="Georgia"/>
              </a:rPr>
              <a:t>Closer</a:t>
            </a:r>
            <a:r>
              <a:rPr sz="2800" spc="-85" dirty="0">
                <a:latin typeface="Georgia"/>
                <a:cs typeface="Georgia"/>
              </a:rPr>
              <a:t> </a:t>
            </a:r>
            <a:r>
              <a:rPr sz="2800" spc="-10" dirty="0">
                <a:latin typeface="Georgia"/>
                <a:cs typeface="Georgia"/>
              </a:rPr>
              <a:t>Marketplace</a:t>
            </a:r>
            <a:r>
              <a:rPr sz="2800" spc="-65" dirty="0">
                <a:latin typeface="Georgia"/>
                <a:cs typeface="Georgia"/>
              </a:rPr>
              <a:t> </a:t>
            </a:r>
            <a:r>
              <a:rPr sz="2800" spc="-20" dirty="0">
                <a:latin typeface="Georgia"/>
                <a:cs typeface="Georgia"/>
              </a:rPr>
              <a:t>Ties</a:t>
            </a:r>
            <a:endParaRPr sz="2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Georgia"/>
              <a:buChar char="•"/>
            </a:pPr>
            <a:endParaRPr sz="3950">
              <a:latin typeface="Georgia"/>
              <a:cs typeface="Georgia"/>
            </a:endParaRPr>
          </a:p>
          <a:p>
            <a:pPr marL="237490" indent="-225425">
              <a:lnSpc>
                <a:spcPct val="100000"/>
              </a:lnSpc>
              <a:buSzPct val="96428"/>
              <a:buChar char="•"/>
              <a:tabLst>
                <a:tab pos="238125" algn="l"/>
              </a:tabLst>
            </a:pPr>
            <a:r>
              <a:rPr sz="2800" spc="-10" dirty="0">
                <a:latin typeface="Georgia"/>
                <a:cs typeface="Georgia"/>
              </a:rPr>
              <a:t>Opportunities</a:t>
            </a:r>
            <a:r>
              <a:rPr sz="2800" spc="-35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for</a:t>
            </a:r>
            <a:r>
              <a:rPr sz="2800" spc="-70" dirty="0">
                <a:latin typeface="Georgia"/>
                <a:cs typeface="Georgia"/>
              </a:rPr>
              <a:t> </a:t>
            </a:r>
            <a:r>
              <a:rPr sz="2800" spc="-10" dirty="0">
                <a:latin typeface="Georgia"/>
                <a:cs typeface="Georgia"/>
              </a:rPr>
              <a:t>Influence</a:t>
            </a:r>
            <a:endParaRPr sz="2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Georgia"/>
              <a:buChar char="•"/>
            </a:pPr>
            <a:endParaRPr sz="3950">
              <a:latin typeface="Georgia"/>
              <a:cs typeface="Georgia"/>
            </a:endParaRPr>
          </a:p>
          <a:p>
            <a:pPr marL="237490" indent="-225425">
              <a:lnSpc>
                <a:spcPct val="100000"/>
              </a:lnSpc>
              <a:buSzPct val="96428"/>
              <a:buChar char="•"/>
              <a:tabLst>
                <a:tab pos="238125" algn="l"/>
              </a:tabLst>
            </a:pPr>
            <a:r>
              <a:rPr sz="2800" dirty="0">
                <a:latin typeface="Georgia"/>
                <a:cs typeface="Georgia"/>
              </a:rPr>
              <a:t>Better</a:t>
            </a:r>
            <a:r>
              <a:rPr sz="2800" spc="-11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Productivity</a:t>
            </a:r>
            <a:r>
              <a:rPr sz="2800" spc="-8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and</a:t>
            </a:r>
            <a:r>
              <a:rPr sz="2800" spc="-114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Problem</a:t>
            </a:r>
            <a:r>
              <a:rPr sz="2800" spc="-100" dirty="0">
                <a:latin typeface="Georgia"/>
                <a:cs typeface="Georgia"/>
              </a:rPr>
              <a:t> </a:t>
            </a:r>
            <a:r>
              <a:rPr sz="2800" spc="-10" dirty="0">
                <a:latin typeface="Georgia"/>
                <a:cs typeface="Georgia"/>
              </a:rPr>
              <a:t>Solving</a:t>
            </a:r>
            <a:endParaRPr sz="2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Georgia"/>
              <a:buChar char="•"/>
            </a:pPr>
            <a:endParaRPr sz="3950">
              <a:latin typeface="Georgia"/>
              <a:cs typeface="Georgia"/>
            </a:endParaRPr>
          </a:p>
          <a:p>
            <a:pPr marL="237490" indent="-225425">
              <a:lnSpc>
                <a:spcPct val="100000"/>
              </a:lnSpc>
              <a:buSzPct val="96428"/>
              <a:buChar char="•"/>
              <a:tabLst>
                <a:tab pos="238125" algn="l"/>
              </a:tabLst>
            </a:pPr>
            <a:r>
              <a:rPr sz="2800" dirty="0">
                <a:latin typeface="Georgia"/>
                <a:cs typeface="Georgia"/>
              </a:rPr>
              <a:t>Better</a:t>
            </a:r>
            <a:r>
              <a:rPr sz="2800" spc="-11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Financial</a:t>
            </a:r>
            <a:r>
              <a:rPr sz="2800" spc="-90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Returns</a:t>
            </a:r>
            <a:r>
              <a:rPr sz="2800" spc="-95" dirty="0">
                <a:latin typeface="Georgia"/>
                <a:cs typeface="Georgia"/>
              </a:rPr>
              <a:t> </a:t>
            </a:r>
            <a:r>
              <a:rPr sz="2800" dirty="0">
                <a:latin typeface="Georgia"/>
                <a:cs typeface="Georgia"/>
              </a:rPr>
              <a:t>and</a:t>
            </a:r>
            <a:r>
              <a:rPr sz="2800" spc="-105" dirty="0">
                <a:latin typeface="Georgia"/>
                <a:cs typeface="Georgia"/>
              </a:rPr>
              <a:t> </a:t>
            </a:r>
            <a:r>
              <a:rPr sz="2800" spc="-10" dirty="0">
                <a:latin typeface="Georgia"/>
                <a:cs typeface="Georgia"/>
              </a:rPr>
              <a:t>Results</a:t>
            </a:r>
            <a:endParaRPr sz="2800">
              <a:latin typeface="Georgia"/>
              <a:cs typeface="Georg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446020" y="2378964"/>
            <a:ext cx="770255" cy="2997200"/>
          </a:xfrm>
          <a:custGeom>
            <a:avLst/>
            <a:gdLst/>
            <a:ahLst/>
            <a:cxnLst/>
            <a:rect l="l" t="t" r="r" b="b"/>
            <a:pathLst>
              <a:path w="770255" h="2997200">
                <a:moveTo>
                  <a:pt x="0" y="1498092"/>
                </a:moveTo>
                <a:lnTo>
                  <a:pt x="253746" y="1498092"/>
                </a:lnTo>
                <a:lnTo>
                  <a:pt x="253746" y="1996948"/>
                </a:lnTo>
                <a:lnTo>
                  <a:pt x="516000" y="1996948"/>
                </a:lnTo>
                <a:lnTo>
                  <a:pt x="516000" y="1997583"/>
                </a:lnTo>
                <a:lnTo>
                  <a:pt x="769747" y="1997583"/>
                </a:lnTo>
              </a:path>
              <a:path w="770255" h="2997200">
                <a:moveTo>
                  <a:pt x="0" y="1497711"/>
                </a:moveTo>
                <a:lnTo>
                  <a:pt x="253746" y="1497711"/>
                </a:lnTo>
                <a:lnTo>
                  <a:pt x="253746" y="998220"/>
                </a:lnTo>
                <a:lnTo>
                  <a:pt x="516000" y="998220"/>
                </a:lnTo>
                <a:lnTo>
                  <a:pt x="769747" y="998220"/>
                </a:lnTo>
              </a:path>
              <a:path w="770255" h="2997200">
                <a:moveTo>
                  <a:pt x="0" y="1498600"/>
                </a:moveTo>
                <a:lnTo>
                  <a:pt x="253746" y="1498600"/>
                </a:lnTo>
                <a:lnTo>
                  <a:pt x="253746" y="744855"/>
                </a:lnTo>
                <a:lnTo>
                  <a:pt x="255143" y="744855"/>
                </a:lnTo>
                <a:lnTo>
                  <a:pt x="255143" y="0"/>
                </a:lnTo>
                <a:lnTo>
                  <a:pt x="769747" y="0"/>
                </a:lnTo>
              </a:path>
              <a:path w="770255" h="2997200">
                <a:moveTo>
                  <a:pt x="0" y="1498092"/>
                </a:moveTo>
                <a:lnTo>
                  <a:pt x="253746" y="1498092"/>
                </a:lnTo>
                <a:lnTo>
                  <a:pt x="253746" y="2251837"/>
                </a:lnTo>
                <a:lnTo>
                  <a:pt x="255143" y="2251837"/>
                </a:lnTo>
                <a:lnTo>
                  <a:pt x="255143" y="2996692"/>
                </a:lnTo>
                <a:lnTo>
                  <a:pt x="769747" y="2996692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2417" rIns="0" bIns="0" rtlCol="0">
            <a:spAutoFit/>
          </a:bodyPr>
          <a:lstStyle/>
          <a:p>
            <a:pPr marL="1904364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Georgia"/>
                <a:cs typeface="Georgia"/>
              </a:rPr>
              <a:t>Forms</a:t>
            </a:r>
            <a:r>
              <a:rPr spc="-35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of</a:t>
            </a:r>
            <a:r>
              <a:rPr spc="-20" dirty="0">
                <a:latin typeface="Georgia"/>
                <a:cs typeface="Georgia"/>
              </a:rPr>
              <a:t> </a:t>
            </a:r>
            <a:r>
              <a:rPr spc="-10" dirty="0">
                <a:latin typeface="Georgia"/>
                <a:cs typeface="Georgia"/>
              </a:rPr>
              <a:t>Communication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43555" y="4294685"/>
            <a:ext cx="7096759" cy="1444625"/>
            <a:chOff x="2543555" y="4294685"/>
            <a:chExt cx="7096759" cy="14446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6560" y="4294685"/>
              <a:ext cx="3302495" cy="10179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8239" y="4378452"/>
              <a:ext cx="2191512" cy="9601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83607" y="4306824"/>
              <a:ext cx="3214370" cy="929640"/>
            </a:xfrm>
            <a:custGeom>
              <a:avLst/>
              <a:gdLst/>
              <a:ahLst/>
              <a:cxnLst/>
              <a:rect l="l" t="t" r="r" b="b"/>
              <a:pathLst>
                <a:path w="3214370" h="929639">
                  <a:moveTo>
                    <a:pt x="3059175" y="0"/>
                  </a:moveTo>
                  <a:lnTo>
                    <a:pt x="154939" y="0"/>
                  </a:lnTo>
                  <a:lnTo>
                    <a:pt x="105956" y="7896"/>
                  </a:lnTo>
                  <a:lnTo>
                    <a:pt x="63422" y="29886"/>
                  </a:lnTo>
                  <a:lnTo>
                    <a:pt x="29886" y="63422"/>
                  </a:lnTo>
                  <a:lnTo>
                    <a:pt x="7896" y="105956"/>
                  </a:lnTo>
                  <a:lnTo>
                    <a:pt x="0" y="154939"/>
                  </a:lnTo>
                  <a:lnTo>
                    <a:pt x="0" y="774700"/>
                  </a:lnTo>
                  <a:lnTo>
                    <a:pt x="7896" y="823683"/>
                  </a:lnTo>
                  <a:lnTo>
                    <a:pt x="29886" y="866217"/>
                  </a:lnTo>
                  <a:lnTo>
                    <a:pt x="63422" y="899753"/>
                  </a:lnTo>
                  <a:lnTo>
                    <a:pt x="105956" y="921743"/>
                  </a:lnTo>
                  <a:lnTo>
                    <a:pt x="154939" y="929639"/>
                  </a:lnTo>
                  <a:lnTo>
                    <a:pt x="3059175" y="929639"/>
                  </a:lnTo>
                  <a:lnTo>
                    <a:pt x="3108159" y="921743"/>
                  </a:lnTo>
                  <a:lnTo>
                    <a:pt x="3150693" y="899753"/>
                  </a:lnTo>
                  <a:lnTo>
                    <a:pt x="3184229" y="866217"/>
                  </a:lnTo>
                  <a:lnTo>
                    <a:pt x="3206219" y="823683"/>
                  </a:lnTo>
                  <a:lnTo>
                    <a:pt x="3214116" y="774700"/>
                  </a:lnTo>
                  <a:lnTo>
                    <a:pt x="3214116" y="154939"/>
                  </a:lnTo>
                  <a:lnTo>
                    <a:pt x="3206219" y="105956"/>
                  </a:lnTo>
                  <a:lnTo>
                    <a:pt x="3184229" y="63422"/>
                  </a:lnTo>
                  <a:lnTo>
                    <a:pt x="3150693" y="29886"/>
                  </a:lnTo>
                  <a:lnTo>
                    <a:pt x="3108159" y="7896"/>
                  </a:lnTo>
                  <a:lnTo>
                    <a:pt x="3059175" y="0"/>
                  </a:lnTo>
                  <a:close/>
                </a:path>
              </a:pathLst>
            </a:custGeom>
            <a:solidFill>
              <a:srgbClr val="EF4F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83607" y="4306824"/>
              <a:ext cx="3214370" cy="929640"/>
            </a:xfrm>
            <a:custGeom>
              <a:avLst/>
              <a:gdLst/>
              <a:ahLst/>
              <a:cxnLst/>
              <a:rect l="l" t="t" r="r" b="b"/>
              <a:pathLst>
                <a:path w="3214370" h="929639">
                  <a:moveTo>
                    <a:pt x="0" y="154939"/>
                  </a:moveTo>
                  <a:lnTo>
                    <a:pt x="7896" y="105956"/>
                  </a:lnTo>
                  <a:lnTo>
                    <a:pt x="29886" y="63422"/>
                  </a:lnTo>
                  <a:lnTo>
                    <a:pt x="63422" y="29886"/>
                  </a:lnTo>
                  <a:lnTo>
                    <a:pt x="105956" y="7896"/>
                  </a:lnTo>
                  <a:lnTo>
                    <a:pt x="154939" y="0"/>
                  </a:lnTo>
                  <a:lnTo>
                    <a:pt x="3059175" y="0"/>
                  </a:lnTo>
                  <a:lnTo>
                    <a:pt x="3108159" y="7896"/>
                  </a:lnTo>
                  <a:lnTo>
                    <a:pt x="3150693" y="29886"/>
                  </a:lnTo>
                  <a:lnTo>
                    <a:pt x="3184229" y="63422"/>
                  </a:lnTo>
                  <a:lnTo>
                    <a:pt x="3206219" y="105956"/>
                  </a:lnTo>
                  <a:lnTo>
                    <a:pt x="3214116" y="154939"/>
                  </a:lnTo>
                  <a:lnTo>
                    <a:pt x="3214116" y="774700"/>
                  </a:lnTo>
                  <a:lnTo>
                    <a:pt x="3206219" y="823683"/>
                  </a:lnTo>
                  <a:lnTo>
                    <a:pt x="3184229" y="866217"/>
                  </a:lnTo>
                  <a:lnTo>
                    <a:pt x="3150693" y="899753"/>
                  </a:lnTo>
                  <a:lnTo>
                    <a:pt x="3108159" y="921743"/>
                  </a:lnTo>
                  <a:lnTo>
                    <a:pt x="3059175" y="929639"/>
                  </a:lnTo>
                  <a:lnTo>
                    <a:pt x="154939" y="929639"/>
                  </a:lnTo>
                  <a:lnTo>
                    <a:pt x="105956" y="921743"/>
                  </a:lnTo>
                  <a:lnTo>
                    <a:pt x="63422" y="899753"/>
                  </a:lnTo>
                  <a:lnTo>
                    <a:pt x="29886" y="866217"/>
                  </a:lnTo>
                  <a:lnTo>
                    <a:pt x="7896" y="823683"/>
                  </a:lnTo>
                  <a:lnTo>
                    <a:pt x="0" y="774700"/>
                  </a:lnTo>
                  <a:lnTo>
                    <a:pt x="0" y="154939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43556" y="4733543"/>
              <a:ext cx="7096759" cy="1005840"/>
            </a:xfrm>
            <a:custGeom>
              <a:avLst/>
              <a:gdLst/>
              <a:ahLst/>
              <a:cxnLst/>
              <a:rect l="l" t="t" r="r" b="b"/>
              <a:pathLst>
                <a:path w="7096759" h="1005839">
                  <a:moveTo>
                    <a:pt x="1940052" y="38100"/>
                  </a:moveTo>
                  <a:lnTo>
                    <a:pt x="1927352" y="31750"/>
                  </a:lnTo>
                  <a:lnTo>
                    <a:pt x="1863852" y="0"/>
                  </a:lnTo>
                  <a:lnTo>
                    <a:pt x="1863852" y="31750"/>
                  </a:lnTo>
                  <a:lnTo>
                    <a:pt x="1170432" y="31750"/>
                  </a:lnTo>
                  <a:lnTo>
                    <a:pt x="1170432" y="0"/>
                  </a:lnTo>
                  <a:lnTo>
                    <a:pt x="1094232" y="38100"/>
                  </a:lnTo>
                  <a:lnTo>
                    <a:pt x="1170432" y="76200"/>
                  </a:lnTo>
                  <a:lnTo>
                    <a:pt x="1170432" y="44450"/>
                  </a:lnTo>
                  <a:lnTo>
                    <a:pt x="1863852" y="44450"/>
                  </a:lnTo>
                  <a:lnTo>
                    <a:pt x="1863852" y="76200"/>
                  </a:lnTo>
                  <a:lnTo>
                    <a:pt x="1927352" y="44450"/>
                  </a:lnTo>
                  <a:lnTo>
                    <a:pt x="1940052" y="38100"/>
                  </a:lnTo>
                  <a:close/>
                </a:path>
                <a:path w="7096759" h="1005839">
                  <a:moveTo>
                    <a:pt x="2342896" y="967155"/>
                  </a:moveTo>
                  <a:lnTo>
                    <a:pt x="2330196" y="960805"/>
                  </a:lnTo>
                  <a:lnTo>
                    <a:pt x="2266696" y="929055"/>
                  </a:lnTo>
                  <a:lnTo>
                    <a:pt x="2266696" y="960805"/>
                  </a:lnTo>
                  <a:lnTo>
                    <a:pt x="44450" y="960805"/>
                  </a:lnTo>
                  <a:lnTo>
                    <a:pt x="44450" y="423672"/>
                  </a:lnTo>
                  <a:lnTo>
                    <a:pt x="76200" y="423672"/>
                  </a:lnTo>
                  <a:lnTo>
                    <a:pt x="69850" y="410972"/>
                  </a:lnTo>
                  <a:lnTo>
                    <a:pt x="38100" y="347472"/>
                  </a:lnTo>
                  <a:lnTo>
                    <a:pt x="0" y="423672"/>
                  </a:lnTo>
                  <a:lnTo>
                    <a:pt x="31750" y="423672"/>
                  </a:lnTo>
                  <a:lnTo>
                    <a:pt x="31750" y="970661"/>
                  </a:lnTo>
                  <a:lnTo>
                    <a:pt x="34544" y="973505"/>
                  </a:lnTo>
                  <a:lnTo>
                    <a:pt x="2266696" y="973505"/>
                  </a:lnTo>
                  <a:lnTo>
                    <a:pt x="2266696" y="1005255"/>
                  </a:lnTo>
                  <a:lnTo>
                    <a:pt x="2330196" y="973505"/>
                  </a:lnTo>
                  <a:lnTo>
                    <a:pt x="2342896" y="967155"/>
                  </a:lnTo>
                  <a:close/>
                </a:path>
                <a:path w="7096759" h="1005839">
                  <a:moveTo>
                    <a:pt x="7096252" y="423672"/>
                  </a:moveTo>
                  <a:lnTo>
                    <a:pt x="7089902" y="410972"/>
                  </a:lnTo>
                  <a:lnTo>
                    <a:pt x="7058152" y="347472"/>
                  </a:lnTo>
                  <a:lnTo>
                    <a:pt x="7020052" y="423672"/>
                  </a:lnTo>
                  <a:lnTo>
                    <a:pt x="7051802" y="423672"/>
                  </a:lnTo>
                  <a:lnTo>
                    <a:pt x="7051802" y="960805"/>
                  </a:lnTo>
                  <a:lnTo>
                    <a:pt x="4829556" y="960805"/>
                  </a:lnTo>
                  <a:lnTo>
                    <a:pt x="4829556" y="929055"/>
                  </a:lnTo>
                  <a:lnTo>
                    <a:pt x="4753356" y="967155"/>
                  </a:lnTo>
                  <a:lnTo>
                    <a:pt x="4829556" y="1005255"/>
                  </a:lnTo>
                  <a:lnTo>
                    <a:pt x="4829556" y="973505"/>
                  </a:lnTo>
                  <a:lnTo>
                    <a:pt x="7061581" y="973505"/>
                  </a:lnTo>
                  <a:lnTo>
                    <a:pt x="7064502" y="970661"/>
                  </a:lnTo>
                  <a:lnTo>
                    <a:pt x="7064502" y="967155"/>
                  </a:lnTo>
                  <a:lnTo>
                    <a:pt x="7064502" y="960805"/>
                  </a:lnTo>
                  <a:lnTo>
                    <a:pt x="7064502" y="423672"/>
                  </a:lnTo>
                  <a:lnTo>
                    <a:pt x="7096252" y="423672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97723" y="4733544"/>
              <a:ext cx="845819" cy="76200"/>
            </a:xfrm>
            <a:custGeom>
              <a:avLst/>
              <a:gdLst/>
              <a:ahLst/>
              <a:cxnLst/>
              <a:rect l="l" t="t" r="r" b="b"/>
              <a:pathLst>
                <a:path w="84582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845820" h="76200">
                  <a:moveTo>
                    <a:pt x="769620" y="0"/>
                  </a:moveTo>
                  <a:lnTo>
                    <a:pt x="769620" y="76199"/>
                  </a:lnTo>
                  <a:lnTo>
                    <a:pt x="833120" y="44449"/>
                  </a:lnTo>
                  <a:lnTo>
                    <a:pt x="782320" y="44449"/>
                  </a:lnTo>
                  <a:lnTo>
                    <a:pt x="782320" y="31749"/>
                  </a:lnTo>
                  <a:lnTo>
                    <a:pt x="833120" y="31749"/>
                  </a:lnTo>
                  <a:lnTo>
                    <a:pt x="769620" y="0"/>
                  </a:lnTo>
                  <a:close/>
                </a:path>
                <a:path w="845820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845820" h="76200">
                  <a:moveTo>
                    <a:pt x="769620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769620" y="44449"/>
                  </a:lnTo>
                  <a:lnTo>
                    <a:pt x="769620" y="31749"/>
                  </a:lnTo>
                  <a:close/>
                </a:path>
                <a:path w="845820" h="76200">
                  <a:moveTo>
                    <a:pt x="833120" y="31749"/>
                  </a:moveTo>
                  <a:lnTo>
                    <a:pt x="782320" y="31749"/>
                  </a:lnTo>
                  <a:lnTo>
                    <a:pt x="782320" y="44449"/>
                  </a:lnTo>
                  <a:lnTo>
                    <a:pt x="833120" y="44449"/>
                  </a:lnTo>
                  <a:lnTo>
                    <a:pt x="845820" y="38099"/>
                  </a:lnTo>
                  <a:lnTo>
                    <a:pt x="833120" y="3174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416560" y="2822501"/>
            <a:ext cx="3302635" cy="1045844"/>
            <a:chOff x="4416560" y="2822501"/>
            <a:chExt cx="3302635" cy="1045844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6560" y="2822501"/>
              <a:ext cx="3302495" cy="10179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3019" y="2907792"/>
              <a:ext cx="1903476" cy="96011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83607" y="2834640"/>
              <a:ext cx="3214370" cy="929640"/>
            </a:xfrm>
            <a:custGeom>
              <a:avLst/>
              <a:gdLst/>
              <a:ahLst/>
              <a:cxnLst/>
              <a:rect l="l" t="t" r="r" b="b"/>
              <a:pathLst>
                <a:path w="3214370" h="929639">
                  <a:moveTo>
                    <a:pt x="3059175" y="0"/>
                  </a:moveTo>
                  <a:lnTo>
                    <a:pt x="154939" y="0"/>
                  </a:lnTo>
                  <a:lnTo>
                    <a:pt x="105956" y="7896"/>
                  </a:lnTo>
                  <a:lnTo>
                    <a:pt x="63422" y="29886"/>
                  </a:lnTo>
                  <a:lnTo>
                    <a:pt x="29886" y="63422"/>
                  </a:lnTo>
                  <a:lnTo>
                    <a:pt x="7896" y="105956"/>
                  </a:lnTo>
                  <a:lnTo>
                    <a:pt x="0" y="154939"/>
                  </a:lnTo>
                  <a:lnTo>
                    <a:pt x="0" y="774700"/>
                  </a:lnTo>
                  <a:lnTo>
                    <a:pt x="7896" y="823683"/>
                  </a:lnTo>
                  <a:lnTo>
                    <a:pt x="29886" y="866217"/>
                  </a:lnTo>
                  <a:lnTo>
                    <a:pt x="63422" y="899753"/>
                  </a:lnTo>
                  <a:lnTo>
                    <a:pt x="105956" y="921743"/>
                  </a:lnTo>
                  <a:lnTo>
                    <a:pt x="154939" y="929640"/>
                  </a:lnTo>
                  <a:lnTo>
                    <a:pt x="3059175" y="929640"/>
                  </a:lnTo>
                  <a:lnTo>
                    <a:pt x="3108159" y="921743"/>
                  </a:lnTo>
                  <a:lnTo>
                    <a:pt x="3150693" y="899753"/>
                  </a:lnTo>
                  <a:lnTo>
                    <a:pt x="3184229" y="866217"/>
                  </a:lnTo>
                  <a:lnTo>
                    <a:pt x="3206219" y="823683"/>
                  </a:lnTo>
                  <a:lnTo>
                    <a:pt x="3214116" y="774700"/>
                  </a:lnTo>
                  <a:lnTo>
                    <a:pt x="3214116" y="154939"/>
                  </a:lnTo>
                  <a:lnTo>
                    <a:pt x="3206219" y="105956"/>
                  </a:lnTo>
                  <a:lnTo>
                    <a:pt x="3184229" y="63422"/>
                  </a:lnTo>
                  <a:lnTo>
                    <a:pt x="3150693" y="29886"/>
                  </a:lnTo>
                  <a:lnTo>
                    <a:pt x="3108159" y="7896"/>
                  </a:lnTo>
                  <a:lnTo>
                    <a:pt x="3059175" y="0"/>
                  </a:lnTo>
                  <a:close/>
                </a:path>
              </a:pathLst>
            </a:custGeom>
            <a:solidFill>
              <a:srgbClr val="009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83607" y="2834640"/>
              <a:ext cx="3214370" cy="929640"/>
            </a:xfrm>
            <a:custGeom>
              <a:avLst/>
              <a:gdLst/>
              <a:ahLst/>
              <a:cxnLst/>
              <a:rect l="l" t="t" r="r" b="b"/>
              <a:pathLst>
                <a:path w="3214370" h="929639">
                  <a:moveTo>
                    <a:pt x="0" y="154939"/>
                  </a:moveTo>
                  <a:lnTo>
                    <a:pt x="7896" y="105956"/>
                  </a:lnTo>
                  <a:lnTo>
                    <a:pt x="29886" y="63422"/>
                  </a:lnTo>
                  <a:lnTo>
                    <a:pt x="63422" y="29886"/>
                  </a:lnTo>
                  <a:lnTo>
                    <a:pt x="105956" y="7896"/>
                  </a:lnTo>
                  <a:lnTo>
                    <a:pt x="154939" y="0"/>
                  </a:lnTo>
                  <a:lnTo>
                    <a:pt x="3059175" y="0"/>
                  </a:lnTo>
                  <a:lnTo>
                    <a:pt x="3108159" y="7896"/>
                  </a:lnTo>
                  <a:lnTo>
                    <a:pt x="3150693" y="29886"/>
                  </a:lnTo>
                  <a:lnTo>
                    <a:pt x="3184229" y="63422"/>
                  </a:lnTo>
                  <a:lnTo>
                    <a:pt x="3206219" y="105956"/>
                  </a:lnTo>
                  <a:lnTo>
                    <a:pt x="3214116" y="154939"/>
                  </a:lnTo>
                  <a:lnTo>
                    <a:pt x="3214116" y="774700"/>
                  </a:lnTo>
                  <a:lnTo>
                    <a:pt x="3206219" y="823683"/>
                  </a:lnTo>
                  <a:lnTo>
                    <a:pt x="3184229" y="866217"/>
                  </a:lnTo>
                  <a:lnTo>
                    <a:pt x="3150693" y="899753"/>
                  </a:lnTo>
                  <a:lnTo>
                    <a:pt x="3108159" y="921743"/>
                  </a:lnTo>
                  <a:lnTo>
                    <a:pt x="3059175" y="929640"/>
                  </a:lnTo>
                  <a:lnTo>
                    <a:pt x="154939" y="929640"/>
                  </a:lnTo>
                  <a:lnTo>
                    <a:pt x="105956" y="921743"/>
                  </a:lnTo>
                  <a:lnTo>
                    <a:pt x="63422" y="899753"/>
                  </a:lnTo>
                  <a:lnTo>
                    <a:pt x="29886" y="866217"/>
                  </a:lnTo>
                  <a:lnTo>
                    <a:pt x="7896" y="823683"/>
                  </a:lnTo>
                  <a:lnTo>
                    <a:pt x="0" y="774700"/>
                  </a:lnTo>
                  <a:lnTo>
                    <a:pt x="0" y="154939"/>
                  </a:lnTo>
                  <a:close/>
                </a:path>
              </a:pathLst>
            </a:custGeom>
            <a:ln w="9143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519427" y="1900427"/>
          <a:ext cx="9135110" cy="4258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7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5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1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0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197485">
                        <a:lnSpc>
                          <a:spcPct val="100000"/>
                        </a:lnSpc>
                        <a:spcBef>
                          <a:spcPts val="1855"/>
                        </a:spcBef>
                      </a:pPr>
                      <a:r>
                        <a:rPr sz="2800" spc="-10" dirty="0">
                          <a:latin typeface="Georgia"/>
                          <a:cs typeface="Georgia"/>
                        </a:rPr>
                        <a:t>Downward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9990">
                        <a:lnSpc>
                          <a:spcPct val="100000"/>
                        </a:lnSpc>
                        <a:spcBef>
                          <a:spcPts val="1945"/>
                        </a:spcBef>
                      </a:pPr>
                      <a:r>
                        <a:rPr sz="2800" spc="-10" dirty="0">
                          <a:latin typeface="Georgia"/>
                          <a:cs typeface="Georgia"/>
                        </a:rPr>
                        <a:t>Upward</a:t>
                      </a:r>
                      <a:endParaRPr sz="2800">
                        <a:latin typeface="Georgia"/>
                        <a:cs typeface="Georgi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marL="1165225">
                        <a:lnSpc>
                          <a:spcPct val="100000"/>
                        </a:lnSpc>
                      </a:pPr>
                      <a:r>
                        <a:rPr sz="3200" spc="-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Formal</a:t>
                      </a:r>
                      <a:endParaRPr sz="3200">
                        <a:latin typeface="Georgia"/>
                        <a:cs typeface="Georgia"/>
                      </a:endParaRPr>
                    </a:p>
                  </a:txBody>
                  <a:tcPr marL="0" marR="0" marT="247015" marB="0"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R="203200" algn="r">
                        <a:lnSpc>
                          <a:spcPct val="100000"/>
                        </a:lnSpc>
                        <a:spcBef>
                          <a:spcPts val="1855"/>
                        </a:spcBef>
                      </a:pPr>
                      <a:r>
                        <a:rPr sz="2800" spc="-10" dirty="0">
                          <a:latin typeface="Georgia"/>
                          <a:cs typeface="Georgia"/>
                        </a:rPr>
                        <a:t>Horizontal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8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marL="179070">
                        <a:lnSpc>
                          <a:spcPct val="100000"/>
                        </a:lnSpc>
                      </a:pPr>
                      <a:r>
                        <a:rPr sz="2800" spc="-10" dirty="0">
                          <a:latin typeface="Georgia"/>
                          <a:cs typeface="Georgia"/>
                        </a:rPr>
                        <a:t>Interaction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250">
                        <a:latin typeface="Times New Roman"/>
                        <a:cs typeface="Times New Roman"/>
                      </a:endParaRPr>
                    </a:p>
                    <a:p>
                      <a:pPr marR="88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200" spc="-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Informal</a:t>
                      </a:r>
                      <a:endParaRPr sz="3200">
                        <a:latin typeface="Georgia"/>
                        <a:cs typeface="Georgi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R="7620" algn="ct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Georgia"/>
                          <a:cs typeface="Georgia"/>
                        </a:rPr>
                        <a:t>Social</a:t>
                      </a:r>
                      <a:r>
                        <a:rPr sz="2800" spc="-8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2800" spc="-10" dirty="0">
                          <a:latin typeface="Georgia"/>
                          <a:cs typeface="Georgia"/>
                        </a:rPr>
                        <a:t>Media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4445" marB="0"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marR="241935" algn="r">
                        <a:lnSpc>
                          <a:spcPct val="100000"/>
                        </a:lnSpc>
                      </a:pPr>
                      <a:r>
                        <a:rPr sz="2800" spc="-10" dirty="0">
                          <a:latin typeface="Georgia"/>
                          <a:cs typeface="Georgia"/>
                        </a:rPr>
                        <a:t>Grapevine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63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2543556" y="2337815"/>
            <a:ext cx="7096759" cy="1000125"/>
          </a:xfrm>
          <a:custGeom>
            <a:avLst/>
            <a:gdLst/>
            <a:ahLst/>
            <a:cxnLst/>
            <a:rect l="l" t="t" r="r" b="b"/>
            <a:pathLst>
              <a:path w="7096759" h="1000125">
                <a:moveTo>
                  <a:pt x="1940052" y="961644"/>
                </a:moveTo>
                <a:lnTo>
                  <a:pt x="1927352" y="955294"/>
                </a:lnTo>
                <a:lnTo>
                  <a:pt x="1863852" y="923544"/>
                </a:lnTo>
                <a:lnTo>
                  <a:pt x="1863852" y="955294"/>
                </a:lnTo>
                <a:lnTo>
                  <a:pt x="1170432" y="955294"/>
                </a:lnTo>
                <a:lnTo>
                  <a:pt x="1170432" y="923544"/>
                </a:lnTo>
                <a:lnTo>
                  <a:pt x="1094232" y="961644"/>
                </a:lnTo>
                <a:lnTo>
                  <a:pt x="1170432" y="999744"/>
                </a:lnTo>
                <a:lnTo>
                  <a:pt x="1170432" y="967994"/>
                </a:lnTo>
                <a:lnTo>
                  <a:pt x="1863852" y="967994"/>
                </a:lnTo>
                <a:lnTo>
                  <a:pt x="1863852" y="999744"/>
                </a:lnTo>
                <a:lnTo>
                  <a:pt x="1927352" y="967994"/>
                </a:lnTo>
                <a:lnTo>
                  <a:pt x="1940052" y="961644"/>
                </a:lnTo>
                <a:close/>
              </a:path>
              <a:path w="7096759" h="1000125">
                <a:moveTo>
                  <a:pt x="2490851" y="38100"/>
                </a:moveTo>
                <a:lnTo>
                  <a:pt x="2478151" y="31750"/>
                </a:lnTo>
                <a:lnTo>
                  <a:pt x="2414651" y="0"/>
                </a:lnTo>
                <a:lnTo>
                  <a:pt x="2414651" y="31750"/>
                </a:lnTo>
                <a:lnTo>
                  <a:pt x="34544" y="31750"/>
                </a:lnTo>
                <a:lnTo>
                  <a:pt x="31750" y="34544"/>
                </a:lnTo>
                <a:lnTo>
                  <a:pt x="31750" y="575183"/>
                </a:lnTo>
                <a:lnTo>
                  <a:pt x="0" y="575183"/>
                </a:lnTo>
                <a:lnTo>
                  <a:pt x="38100" y="651383"/>
                </a:lnTo>
                <a:lnTo>
                  <a:pt x="69850" y="587883"/>
                </a:lnTo>
                <a:lnTo>
                  <a:pt x="76200" y="575183"/>
                </a:lnTo>
                <a:lnTo>
                  <a:pt x="44450" y="575183"/>
                </a:lnTo>
                <a:lnTo>
                  <a:pt x="44450" y="44450"/>
                </a:lnTo>
                <a:lnTo>
                  <a:pt x="2414651" y="44450"/>
                </a:lnTo>
                <a:lnTo>
                  <a:pt x="2414651" y="76200"/>
                </a:lnTo>
                <a:lnTo>
                  <a:pt x="2478151" y="44450"/>
                </a:lnTo>
                <a:lnTo>
                  <a:pt x="2490851" y="38100"/>
                </a:lnTo>
                <a:close/>
              </a:path>
              <a:path w="7096759" h="1000125">
                <a:moveTo>
                  <a:pt x="5999988" y="961644"/>
                </a:moveTo>
                <a:lnTo>
                  <a:pt x="5987288" y="955294"/>
                </a:lnTo>
                <a:lnTo>
                  <a:pt x="5923788" y="923544"/>
                </a:lnTo>
                <a:lnTo>
                  <a:pt x="5923788" y="955294"/>
                </a:lnTo>
                <a:lnTo>
                  <a:pt x="5230368" y="955294"/>
                </a:lnTo>
                <a:lnTo>
                  <a:pt x="5230368" y="923544"/>
                </a:lnTo>
                <a:lnTo>
                  <a:pt x="5154168" y="961644"/>
                </a:lnTo>
                <a:lnTo>
                  <a:pt x="5230368" y="999744"/>
                </a:lnTo>
                <a:lnTo>
                  <a:pt x="5230368" y="967994"/>
                </a:lnTo>
                <a:lnTo>
                  <a:pt x="5923788" y="967994"/>
                </a:lnTo>
                <a:lnTo>
                  <a:pt x="5923788" y="999744"/>
                </a:lnTo>
                <a:lnTo>
                  <a:pt x="5987288" y="967994"/>
                </a:lnTo>
                <a:lnTo>
                  <a:pt x="5999988" y="961644"/>
                </a:lnTo>
                <a:close/>
              </a:path>
              <a:path w="7096759" h="1000125">
                <a:moveTo>
                  <a:pt x="7096379" y="575183"/>
                </a:moveTo>
                <a:lnTo>
                  <a:pt x="7064629" y="575183"/>
                </a:lnTo>
                <a:lnTo>
                  <a:pt x="7064629" y="44450"/>
                </a:lnTo>
                <a:lnTo>
                  <a:pt x="7064629" y="38100"/>
                </a:lnTo>
                <a:lnTo>
                  <a:pt x="7064629" y="34544"/>
                </a:lnTo>
                <a:lnTo>
                  <a:pt x="7061835" y="31750"/>
                </a:lnTo>
                <a:lnTo>
                  <a:pt x="4681728" y="31750"/>
                </a:lnTo>
                <a:lnTo>
                  <a:pt x="4681728" y="0"/>
                </a:lnTo>
                <a:lnTo>
                  <a:pt x="4605528" y="38100"/>
                </a:lnTo>
                <a:lnTo>
                  <a:pt x="4681728" y="76200"/>
                </a:lnTo>
                <a:lnTo>
                  <a:pt x="4681728" y="44450"/>
                </a:lnTo>
                <a:lnTo>
                  <a:pt x="7051929" y="44450"/>
                </a:lnTo>
                <a:lnTo>
                  <a:pt x="7051929" y="575183"/>
                </a:lnTo>
                <a:lnTo>
                  <a:pt x="7020179" y="575183"/>
                </a:lnTo>
                <a:lnTo>
                  <a:pt x="7058279" y="651383"/>
                </a:lnTo>
                <a:lnTo>
                  <a:pt x="7090029" y="587883"/>
                </a:lnTo>
                <a:lnTo>
                  <a:pt x="7096379" y="575183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6865" rIns="0" bIns="0" rtlCol="0">
            <a:spAutoFit/>
          </a:bodyPr>
          <a:lstStyle/>
          <a:p>
            <a:pPr marL="3271520" marR="5080" indent="-567690">
              <a:lnSpc>
                <a:spcPts val="4750"/>
              </a:lnSpc>
              <a:spcBef>
                <a:spcPts val="705"/>
              </a:spcBef>
            </a:pPr>
            <a:r>
              <a:rPr dirty="0">
                <a:latin typeface="Georgia"/>
                <a:cs typeface="Georgia"/>
              </a:rPr>
              <a:t>Formal</a:t>
            </a:r>
            <a:r>
              <a:rPr spc="-40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VS</a:t>
            </a:r>
            <a:r>
              <a:rPr spc="-20" dirty="0">
                <a:latin typeface="Georgia"/>
                <a:cs typeface="Georgia"/>
              </a:rPr>
              <a:t> </a:t>
            </a:r>
            <a:r>
              <a:rPr spc="-10" dirty="0">
                <a:latin typeface="Georgia"/>
                <a:cs typeface="Georgia"/>
              </a:rPr>
              <a:t>Informal Communication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81572"/>
            <a:ext cx="8789670" cy="367284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Times New Roman"/>
                <a:cs typeface="Times New Roman"/>
              </a:rPr>
              <a:t>Formal</a:t>
            </a:r>
            <a:r>
              <a:rPr sz="2800" b="1" spc="-7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communication</a:t>
            </a:r>
            <a:endParaRPr sz="28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175"/>
              </a:spcBef>
              <a:buFont typeface="Arial MT"/>
              <a:buChar char="•"/>
              <a:tabLst>
                <a:tab pos="699135" algn="l"/>
              </a:tabLst>
            </a:pP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business-</a:t>
            </a:r>
            <a:r>
              <a:rPr sz="2800" dirty="0">
                <a:latin typeface="Times New Roman"/>
                <a:cs typeface="Times New Roman"/>
              </a:rPr>
              <a:t>related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planned;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Follows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all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directions</a:t>
            </a:r>
            <a:endParaRPr sz="28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165"/>
              </a:spcBef>
              <a:buFont typeface="Arial MT"/>
              <a:buChar char="•"/>
              <a:tabLst>
                <a:tab pos="699135" algn="l"/>
              </a:tabLst>
            </a:pP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essential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effective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business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operations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latin typeface="Times New Roman"/>
                <a:cs typeface="Times New Roman"/>
              </a:rPr>
              <a:t>Informal</a:t>
            </a:r>
            <a:r>
              <a:rPr sz="2800" b="1" spc="-7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communication</a:t>
            </a:r>
            <a:r>
              <a:rPr sz="2800" b="1" spc="-7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:</a:t>
            </a:r>
            <a:r>
              <a:rPr sz="2800" b="1" spc="-6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Grapevine</a:t>
            </a:r>
            <a:endParaRPr sz="28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165"/>
              </a:spcBef>
              <a:buFont typeface="Arial MT"/>
              <a:buChar char="•"/>
              <a:tabLst>
                <a:tab pos="699135" algn="l"/>
              </a:tabLst>
            </a:pPr>
            <a:r>
              <a:rPr sz="2800" dirty="0">
                <a:latin typeface="Times New Roman"/>
                <a:cs typeface="Times New Roman"/>
              </a:rPr>
              <a:t>Consists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business-</a:t>
            </a:r>
            <a:r>
              <a:rPr sz="2800" dirty="0">
                <a:latin typeface="Times New Roman"/>
                <a:cs typeface="Times New Roman"/>
              </a:rPr>
              <a:t>related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personal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info</a:t>
            </a:r>
            <a:endParaRPr sz="28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155"/>
              </a:spcBef>
              <a:buFont typeface="Arial MT"/>
              <a:buChar char="•"/>
              <a:tabLst>
                <a:tab pos="699135" algn="l"/>
              </a:tabLst>
            </a:pP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typically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oral,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but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technology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enables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written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forms</a:t>
            </a:r>
            <a:endParaRPr sz="28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175"/>
              </a:spcBef>
              <a:buFont typeface="Arial MT"/>
              <a:buChar char="•"/>
              <a:tabLst>
                <a:tab pos="699135" algn="l"/>
              </a:tabLst>
            </a:pP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unplanned,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flows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all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directions</a:t>
            </a:r>
            <a:endParaRPr sz="28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165"/>
              </a:spcBef>
              <a:buFont typeface="Arial MT"/>
              <a:buChar char="•"/>
              <a:tabLst>
                <a:tab pos="699135" algn="l"/>
              </a:tabLst>
            </a:pP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essential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human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relationships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2417" rIns="0" bIns="0" rtlCol="0">
            <a:spAutoFit/>
          </a:bodyPr>
          <a:lstStyle/>
          <a:p>
            <a:pPr marL="2140585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Georgia"/>
                <a:cs typeface="Georgia"/>
              </a:rPr>
              <a:t>Flow</a:t>
            </a:r>
            <a:r>
              <a:rPr spc="-25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of</a:t>
            </a:r>
            <a:r>
              <a:rPr spc="-35" dirty="0">
                <a:latin typeface="Georgia"/>
                <a:cs typeface="Georgia"/>
              </a:rPr>
              <a:t> </a:t>
            </a:r>
            <a:r>
              <a:rPr spc="-10" dirty="0">
                <a:latin typeface="Georgia"/>
                <a:cs typeface="Georgia"/>
              </a:rPr>
              <a:t>Communication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7434" y="1769472"/>
            <a:ext cx="9775970" cy="48248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0893" rIns="0" bIns="0" rtlCol="0">
            <a:spAutoFit/>
          </a:bodyPr>
          <a:lstStyle/>
          <a:p>
            <a:pPr marL="428625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Introduction</a:t>
            </a:r>
            <a:r>
              <a:rPr spc="-4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Public</a:t>
            </a:r>
            <a:r>
              <a:rPr spc="-45" dirty="0"/>
              <a:t> </a:t>
            </a:r>
            <a:r>
              <a:rPr spc="-10" dirty="0"/>
              <a:t>Speaking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25751"/>
            <a:ext cx="10992612" cy="43510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803857"/>
            <a:ext cx="10432415" cy="262763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38100" indent="-228600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‘</a:t>
            </a:r>
            <a:r>
              <a:rPr sz="2800" b="1" i="1" dirty="0">
                <a:solidFill>
                  <a:srgbClr val="171717"/>
                </a:solidFill>
                <a:latin typeface="Times New Roman"/>
                <a:cs typeface="Times New Roman"/>
              </a:rPr>
              <a:t>It</a:t>
            </a:r>
            <a:r>
              <a:rPr sz="2800" b="1" i="1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71717"/>
                </a:solidFill>
                <a:latin typeface="Times New Roman"/>
                <a:cs typeface="Times New Roman"/>
              </a:rPr>
              <a:t>is</a:t>
            </a:r>
            <a:r>
              <a:rPr sz="2800" b="1" i="1" spc="-4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71717"/>
                </a:solidFill>
                <a:latin typeface="Times New Roman"/>
                <a:cs typeface="Times New Roman"/>
              </a:rPr>
              <a:t>not</a:t>
            </a:r>
            <a:r>
              <a:rPr sz="2800" b="1" i="1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71717"/>
                </a:solidFill>
                <a:latin typeface="Times New Roman"/>
                <a:cs typeface="Times New Roman"/>
              </a:rPr>
              <a:t>enough</a:t>
            </a:r>
            <a:r>
              <a:rPr sz="2800" b="1" i="1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71717"/>
                </a:solidFill>
                <a:latin typeface="Times New Roman"/>
                <a:cs typeface="Times New Roman"/>
              </a:rPr>
              <a:t>to</a:t>
            </a:r>
            <a:r>
              <a:rPr sz="2800" b="1" i="1" spc="-4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71717"/>
                </a:solidFill>
                <a:latin typeface="Times New Roman"/>
                <a:cs typeface="Times New Roman"/>
              </a:rPr>
              <a:t>know</a:t>
            </a:r>
            <a:r>
              <a:rPr sz="2800" b="1" i="1" spc="-5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71717"/>
                </a:solidFill>
                <a:latin typeface="Times New Roman"/>
                <a:cs typeface="Times New Roman"/>
              </a:rPr>
              <a:t>what</a:t>
            </a:r>
            <a:r>
              <a:rPr sz="2800" b="1" i="1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71717"/>
                </a:solidFill>
                <a:latin typeface="Times New Roman"/>
                <a:cs typeface="Times New Roman"/>
              </a:rPr>
              <a:t>to</a:t>
            </a:r>
            <a:r>
              <a:rPr sz="2800" b="1" i="1" spc="-4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71717"/>
                </a:solidFill>
                <a:latin typeface="Times New Roman"/>
                <a:cs typeface="Times New Roman"/>
              </a:rPr>
              <a:t>say-</a:t>
            </a:r>
            <a:r>
              <a:rPr sz="2800" b="1" i="1" spc="-4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71717"/>
                </a:solidFill>
                <a:latin typeface="Times New Roman"/>
                <a:cs typeface="Times New Roman"/>
              </a:rPr>
              <a:t>one</a:t>
            </a:r>
            <a:r>
              <a:rPr sz="2800" b="1" i="1" spc="-5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71717"/>
                </a:solidFill>
                <a:latin typeface="Times New Roman"/>
                <a:cs typeface="Times New Roman"/>
              </a:rPr>
              <a:t>must</a:t>
            </a:r>
            <a:r>
              <a:rPr sz="2800" b="1" i="1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71717"/>
                </a:solidFill>
                <a:latin typeface="Times New Roman"/>
                <a:cs typeface="Times New Roman"/>
              </a:rPr>
              <a:t>also</a:t>
            </a:r>
            <a:r>
              <a:rPr sz="2800" b="1" i="1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71717"/>
                </a:solidFill>
                <a:latin typeface="Times New Roman"/>
                <a:cs typeface="Times New Roman"/>
              </a:rPr>
              <a:t>know</a:t>
            </a:r>
            <a:r>
              <a:rPr sz="2800" b="1" i="1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71717"/>
                </a:solidFill>
                <a:latin typeface="Times New Roman"/>
                <a:cs typeface="Times New Roman"/>
              </a:rPr>
              <a:t>how</a:t>
            </a:r>
            <a:r>
              <a:rPr sz="2800" b="1" i="1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171717"/>
                </a:solidFill>
                <a:latin typeface="Times New Roman"/>
                <a:cs typeface="Times New Roman"/>
              </a:rPr>
              <a:t>to</a:t>
            </a:r>
            <a:r>
              <a:rPr sz="2800" b="1" i="1" spc="-4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2800" b="1" i="1" spc="-25" dirty="0">
                <a:solidFill>
                  <a:srgbClr val="171717"/>
                </a:solidFill>
                <a:latin typeface="Times New Roman"/>
                <a:cs typeface="Times New Roman"/>
              </a:rPr>
              <a:t>say </a:t>
            </a:r>
            <a:r>
              <a:rPr sz="2800" b="1" i="1" spc="-20" dirty="0">
                <a:solidFill>
                  <a:srgbClr val="171717"/>
                </a:solidFill>
                <a:latin typeface="Times New Roman"/>
                <a:cs typeface="Times New Roman"/>
              </a:rPr>
              <a:t>it.’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435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302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i="1" spc="-10" dirty="0">
                <a:latin typeface="Times New Roman"/>
                <a:cs typeface="Times New Roman"/>
              </a:rPr>
              <a:t>Regardless</a:t>
            </a:r>
            <a:r>
              <a:rPr sz="2800" i="1" spc="-6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of</a:t>
            </a:r>
            <a:r>
              <a:rPr sz="2800" i="1" spc="-6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who</a:t>
            </a:r>
            <a:r>
              <a:rPr sz="2800" i="1" spc="-5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you</a:t>
            </a:r>
            <a:r>
              <a:rPr sz="2800" i="1" spc="-6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are</a:t>
            </a:r>
            <a:r>
              <a:rPr sz="2800" i="1" spc="-6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and</a:t>
            </a:r>
            <a:r>
              <a:rPr sz="2800" i="1" spc="-5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what</a:t>
            </a:r>
            <a:r>
              <a:rPr sz="2800" i="1" spc="-6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type</a:t>
            </a:r>
            <a:r>
              <a:rPr sz="2800" i="1" spc="-6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of</a:t>
            </a:r>
            <a:r>
              <a:rPr sz="2800" i="1" spc="-4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job</a:t>
            </a:r>
            <a:r>
              <a:rPr sz="2800" i="1" spc="-6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you</a:t>
            </a:r>
            <a:r>
              <a:rPr sz="2800" i="1" spc="-45" dirty="0">
                <a:latin typeface="Times New Roman"/>
                <a:cs typeface="Times New Roman"/>
              </a:rPr>
              <a:t> </a:t>
            </a:r>
            <a:r>
              <a:rPr sz="2800" i="1" spc="-10" dirty="0">
                <a:latin typeface="Times New Roman"/>
                <a:cs typeface="Times New Roman"/>
              </a:rPr>
              <a:t>currently</a:t>
            </a:r>
            <a:r>
              <a:rPr sz="2800" i="1" spc="-8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have</a:t>
            </a:r>
            <a:r>
              <a:rPr sz="2800" i="1" spc="-60" dirty="0">
                <a:latin typeface="Times New Roman"/>
                <a:cs typeface="Times New Roman"/>
              </a:rPr>
              <a:t> </a:t>
            </a:r>
            <a:r>
              <a:rPr sz="2800" i="1" spc="-25" dirty="0">
                <a:latin typeface="Times New Roman"/>
                <a:cs typeface="Times New Roman"/>
              </a:rPr>
              <a:t>or </a:t>
            </a:r>
            <a:r>
              <a:rPr sz="2800" i="1" dirty="0">
                <a:latin typeface="Times New Roman"/>
                <a:cs typeface="Times New Roman"/>
              </a:rPr>
              <a:t>plan</a:t>
            </a:r>
            <a:r>
              <a:rPr sz="2800" i="1" spc="-5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to</a:t>
            </a:r>
            <a:r>
              <a:rPr sz="2800" i="1" spc="-4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have,</a:t>
            </a:r>
            <a:r>
              <a:rPr sz="2800" i="1" spc="-50" dirty="0">
                <a:latin typeface="Times New Roman"/>
                <a:cs typeface="Times New Roman"/>
              </a:rPr>
              <a:t> </a:t>
            </a:r>
            <a:r>
              <a:rPr sz="2800" i="1" spc="-70" dirty="0">
                <a:latin typeface="Times New Roman"/>
                <a:cs typeface="Times New Roman"/>
              </a:rPr>
              <a:t>there’s</a:t>
            </a:r>
            <a:r>
              <a:rPr sz="2800" i="1" spc="-4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a</a:t>
            </a:r>
            <a:r>
              <a:rPr sz="2800" i="1" spc="-4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good</a:t>
            </a:r>
            <a:r>
              <a:rPr sz="2800" i="1" spc="-5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chance</a:t>
            </a:r>
            <a:r>
              <a:rPr sz="2800" i="1" spc="-4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that</a:t>
            </a:r>
            <a:r>
              <a:rPr sz="2800" i="1" spc="-4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one</a:t>
            </a:r>
            <a:r>
              <a:rPr sz="2800" i="1" spc="-4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day</a:t>
            </a:r>
            <a:r>
              <a:rPr sz="2800" i="1" spc="-6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you</a:t>
            </a:r>
            <a:r>
              <a:rPr sz="2800" i="1" spc="-3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will</a:t>
            </a:r>
            <a:r>
              <a:rPr sz="2800" i="1" spc="-5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be</a:t>
            </a:r>
            <a:r>
              <a:rPr sz="2800" i="1" spc="-50" dirty="0">
                <a:latin typeface="Times New Roman"/>
                <a:cs typeface="Times New Roman"/>
              </a:rPr>
              <a:t> </a:t>
            </a:r>
            <a:r>
              <a:rPr sz="2800" i="1" spc="-20" dirty="0">
                <a:latin typeface="Times New Roman"/>
                <a:cs typeface="Times New Roman"/>
              </a:rPr>
              <a:t>required</a:t>
            </a:r>
            <a:r>
              <a:rPr sz="2800" i="1" spc="-45" dirty="0">
                <a:latin typeface="Times New Roman"/>
                <a:cs typeface="Times New Roman"/>
              </a:rPr>
              <a:t> </a:t>
            </a:r>
            <a:r>
              <a:rPr sz="2800" i="1" spc="-25" dirty="0">
                <a:latin typeface="Times New Roman"/>
                <a:cs typeface="Times New Roman"/>
              </a:rPr>
              <a:t>to </a:t>
            </a:r>
            <a:r>
              <a:rPr sz="2800" i="1" dirty="0">
                <a:latin typeface="Times New Roman"/>
                <a:cs typeface="Times New Roman"/>
              </a:rPr>
              <a:t>make</a:t>
            </a:r>
            <a:r>
              <a:rPr sz="2800" i="1" spc="-3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a</a:t>
            </a:r>
            <a:r>
              <a:rPr sz="2800" i="1" spc="-4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speech</a:t>
            </a:r>
            <a:r>
              <a:rPr sz="2800" i="1" spc="-4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in</a:t>
            </a:r>
            <a:r>
              <a:rPr sz="2800" i="1" spc="-50" dirty="0">
                <a:latin typeface="Times New Roman"/>
                <a:cs typeface="Times New Roman"/>
              </a:rPr>
              <a:t> </a:t>
            </a:r>
            <a:r>
              <a:rPr sz="2800" i="1" spc="-10" dirty="0">
                <a:latin typeface="Times New Roman"/>
                <a:cs typeface="Times New Roman"/>
              </a:rPr>
              <a:t>public.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5464" y="365759"/>
            <a:ext cx="3165348" cy="13243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9061" y="1020571"/>
            <a:ext cx="8738870" cy="1784463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083560" marR="5080" indent="-3071495">
              <a:lnSpc>
                <a:spcPts val="6480"/>
              </a:lnSpc>
              <a:spcBef>
                <a:spcPts val="915"/>
              </a:spcBef>
              <a:tabLst>
                <a:tab pos="5166360" algn="l"/>
              </a:tabLst>
            </a:pPr>
            <a:r>
              <a:rPr sz="6000" spc="-10" dirty="0">
                <a:solidFill>
                  <a:schemeClr val="bg1"/>
                </a:solidFill>
              </a:rPr>
              <a:t>Introduction</a:t>
            </a:r>
            <a:r>
              <a:rPr sz="6000" spc="-275" dirty="0">
                <a:solidFill>
                  <a:schemeClr val="bg1"/>
                </a:solidFill>
              </a:rPr>
              <a:t> </a:t>
            </a:r>
            <a:r>
              <a:rPr lang="en-US" sz="6000" spc="-25" dirty="0" smtClean="0">
                <a:solidFill>
                  <a:schemeClr val="bg1"/>
                </a:solidFill>
              </a:rPr>
              <a:t>to</a:t>
            </a:r>
            <a:r>
              <a:rPr sz="6000" dirty="0">
                <a:solidFill>
                  <a:schemeClr val="bg1"/>
                </a:solidFill>
              </a:rPr>
              <a:t>	</a:t>
            </a:r>
            <a:r>
              <a:rPr sz="6000" spc="-10" dirty="0" smtClean="0">
                <a:solidFill>
                  <a:schemeClr val="bg1"/>
                </a:solidFill>
              </a:rPr>
              <a:t>E</a:t>
            </a:r>
            <a:r>
              <a:rPr lang="en-US" sz="6000" spc="-10" dirty="0" smtClean="0">
                <a:solidFill>
                  <a:schemeClr val="bg1"/>
                </a:solidFill>
              </a:rPr>
              <a:t>nglish-II</a:t>
            </a:r>
            <a:br>
              <a:rPr lang="en-US" sz="6000" spc="-10" dirty="0" smtClean="0">
                <a:solidFill>
                  <a:schemeClr val="bg1"/>
                </a:solidFill>
              </a:rPr>
            </a:br>
            <a:r>
              <a:rPr lang="en-US" sz="6000" spc="-10" dirty="0" smtClean="0">
                <a:solidFill>
                  <a:schemeClr val="bg1"/>
                </a:solidFill>
              </a:rPr>
              <a:t>LAB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86200" y="3497602"/>
            <a:ext cx="3886200" cy="1300997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5"/>
              </a:spcBef>
            </a:pPr>
            <a:r>
              <a:rPr sz="36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SL</a:t>
            </a:r>
            <a:r>
              <a:rPr sz="3600" b="1" spc="-14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600" b="1" spc="-20" dirty="0" smtClean="0">
                <a:solidFill>
                  <a:schemeClr val="bg1"/>
                </a:solidFill>
                <a:latin typeface="Times New Roman"/>
                <a:cs typeface="Times New Roman"/>
              </a:rPr>
              <a:t>10</a:t>
            </a:r>
            <a:r>
              <a:rPr lang="en-US" sz="3600" b="1" spc="-20" dirty="0" smtClean="0">
                <a:solidFill>
                  <a:schemeClr val="bg1"/>
                </a:solidFill>
                <a:latin typeface="Times New Roman"/>
                <a:cs typeface="Times New Roman"/>
              </a:rPr>
              <a:t>06</a:t>
            </a:r>
            <a:endParaRPr sz="36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3600" b="1" dirty="0">
                <a:solidFill>
                  <a:schemeClr val="bg1"/>
                </a:solidFill>
                <a:latin typeface="Times New Roman"/>
                <a:cs typeface="Times New Roman"/>
              </a:rPr>
              <a:t>Spring</a:t>
            </a:r>
            <a:r>
              <a:rPr sz="36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600" b="1" spc="-20" dirty="0">
                <a:solidFill>
                  <a:schemeClr val="bg1"/>
                </a:solidFill>
                <a:latin typeface="Times New Roman"/>
                <a:cs typeface="Times New Roman"/>
              </a:rPr>
              <a:t>2024</a:t>
            </a:r>
            <a:endParaRPr sz="3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8700" rIns="0" bIns="0" rtlCol="0">
            <a:spAutoFit/>
          </a:bodyPr>
          <a:lstStyle/>
          <a:p>
            <a:pPr marL="428625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Introduction</a:t>
            </a:r>
            <a:r>
              <a:rPr spc="-4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Public</a:t>
            </a:r>
            <a:r>
              <a:rPr spc="-45" dirty="0"/>
              <a:t> </a:t>
            </a:r>
            <a:r>
              <a:rPr spc="-10" dirty="0"/>
              <a:t>Speaking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2209800"/>
            <a:ext cx="10360025" cy="12204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 algn="just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i="1" dirty="0">
                <a:latin typeface="Times New Roman"/>
                <a:cs typeface="Times New Roman"/>
              </a:rPr>
              <a:t>It</a:t>
            </a:r>
            <a:r>
              <a:rPr sz="2800" i="1" spc="3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may</a:t>
            </a:r>
            <a:r>
              <a:rPr sz="2800" i="1" spc="2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be</a:t>
            </a:r>
            <a:r>
              <a:rPr sz="2800" i="1" spc="3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a</a:t>
            </a:r>
            <a:r>
              <a:rPr sz="2800" i="1" spc="3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presentation</a:t>
            </a:r>
            <a:r>
              <a:rPr sz="2800" i="1" spc="3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for</a:t>
            </a:r>
            <a:r>
              <a:rPr sz="2800" i="1" spc="3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your</a:t>
            </a:r>
            <a:r>
              <a:rPr sz="2800" i="1" spc="4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colleagues.</a:t>
            </a:r>
            <a:r>
              <a:rPr sz="2800" i="1" spc="3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It</a:t>
            </a:r>
            <a:r>
              <a:rPr sz="2800" i="1" spc="3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may</a:t>
            </a:r>
            <a:r>
              <a:rPr sz="2800" i="1" spc="2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be</a:t>
            </a:r>
            <a:r>
              <a:rPr sz="2800" i="1" spc="3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a</a:t>
            </a:r>
            <a:r>
              <a:rPr sz="2800" i="1" spc="3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toast</a:t>
            </a:r>
            <a:r>
              <a:rPr sz="2800" i="1" spc="3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at</a:t>
            </a:r>
            <a:r>
              <a:rPr sz="2800" i="1" spc="30" dirty="0">
                <a:latin typeface="Times New Roman"/>
                <a:cs typeface="Times New Roman"/>
              </a:rPr>
              <a:t> </a:t>
            </a:r>
            <a:r>
              <a:rPr sz="2800" i="1" spc="-20" dirty="0">
                <a:latin typeface="Times New Roman"/>
                <a:cs typeface="Times New Roman"/>
              </a:rPr>
              <a:t>your </a:t>
            </a:r>
            <a:r>
              <a:rPr sz="2800" i="1" dirty="0">
                <a:latin typeface="Times New Roman"/>
                <a:cs typeface="Times New Roman"/>
              </a:rPr>
              <a:t>best</a:t>
            </a:r>
            <a:r>
              <a:rPr sz="2800" i="1" spc="130" dirty="0">
                <a:latin typeface="Times New Roman"/>
                <a:cs typeface="Times New Roman"/>
              </a:rPr>
              <a:t> </a:t>
            </a:r>
            <a:r>
              <a:rPr sz="2800" i="1" spc="-20" dirty="0">
                <a:latin typeface="Times New Roman"/>
                <a:cs typeface="Times New Roman"/>
              </a:rPr>
              <a:t>friend’s</a:t>
            </a:r>
            <a:r>
              <a:rPr sz="2800" i="1" spc="13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wedding.</a:t>
            </a:r>
            <a:r>
              <a:rPr sz="2800" i="1" spc="13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It</a:t>
            </a:r>
            <a:r>
              <a:rPr sz="2800" i="1" spc="14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may</a:t>
            </a:r>
            <a:r>
              <a:rPr sz="2800" i="1" spc="14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be</a:t>
            </a:r>
            <a:r>
              <a:rPr sz="2800" i="1" spc="12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a</a:t>
            </a:r>
            <a:r>
              <a:rPr sz="2800" i="1" spc="13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statement</a:t>
            </a:r>
            <a:r>
              <a:rPr sz="2800" i="1" spc="13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at</a:t>
            </a:r>
            <a:r>
              <a:rPr sz="2800" i="1" spc="13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a</a:t>
            </a:r>
            <a:r>
              <a:rPr sz="2800" i="1" spc="14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community</a:t>
            </a:r>
            <a:r>
              <a:rPr sz="2800" i="1" spc="140" dirty="0">
                <a:latin typeface="Times New Roman"/>
                <a:cs typeface="Times New Roman"/>
              </a:rPr>
              <a:t> </a:t>
            </a:r>
            <a:r>
              <a:rPr sz="2800" i="1" spc="-10" dirty="0">
                <a:latin typeface="Times New Roman"/>
                <a:cs typeface="Times New Roman"/>
              </a:rPr>
              <a:t>meeting. </a:t>
            </a:r>
            <a:r>
              <a:rPr sz="2800" i="1" dirty="0">
                <a:latin typeface="Times New Roman"/>
                <a:cs typeface="Times New Roman"/>
              </a:rPr>
              <a:t>Whatever</a:t>
            </a:r>
            <a:r>
              <a:rPr sz="2800" i="1" spc="-7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the</a:t>
            </a:r>
            <a:r>
              <a:rPr sz="2800" i="1" spc="-6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purpose,</a:t>
            </a:r>
            <a:r>
              <a:rPr sz="2800" i="1" spc="-8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you</a:t>
            </a:r>
            <a:r>
              <a:rPr sz="2800" i="1" spc="-5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need</a:t>
            </a:r>
            <a:r>
              <a:rPr sz="2800" i="1" spc="-6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to</a:t>
            </a:r>
            <a:r>
              <a:rPr sz="2800" i="1" spc="-5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be</a:t>
            </a:r>
            <a:r>
              <a:rPr sz="2800" i="1" spc="-60" dirty="0">
                <a:latin typeface="Times New Roman"/>
                <a:cs typeface="Times New Roman"/>
              </a:rPr>
              <a:t> </a:t>
            </a:r>
            <a:r>
              <a:rPr sz="2800" i="1" spc="-25" dirty="0">
                <a:latin typeface="Times New Roman"/>
                <a:cs typeface="Times New Roman"/>
              </a:rPr>
              <a:t>prepared</a:t>
            </a:r>
            <a:r>
              <a:rPr sz="2800" i="1" spc="-7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for</a:t>
            </a:r>
            <a:r>
              <a:rPr sz="2800" i="1" spc="-6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that</a:t>
            </a:r>
            <a:r>
              <a:rPr sz="2800" i="1" spc="-55" dirty="0">
                <a:latin typeface="Times New Roman"/>
                <a:cs typeface="Times New Roman"/>
              </a:rPr>
              <a:t> </a:t>
            </a:r>
            <a:r>
              <a:rPr sz="2800" i="1" spc="-20" dirty="0">
                <a:latin typeface="Times New Roman"/>
                <a:cs typeface="Times New Roman"/>
              </a:rPr>
              <a:t>day.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4267200"/>
            <a:ext cx="10308590" cy="2057400"/>
            <a:chOff x="457200" y="4267200"/>
            <a:chExt cx="10308590" cy="2057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267200"/>
              <a:ext cx="2426208" cy="2057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3407" y="4343400"/>
              <a:ext cx="2450592" cy="1981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4000" y="4343400"/>
              <a:ext cx="2793492" cy="1905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27492" y="4267200"/>
              <a:ext cx="2638044" cy="190500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65464" y="365759"/>
            <a:ext cx="3165348" cy="13243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44551"/>
            <a:ext cx="10054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IMPORTANCE</a:t>
            </a:r>
            <a:r>
              <a:rPr spc="-100" dirty="0"/>
              <a:t> </a:t>
            </a:r>
            <a:r>
              <a:rPr dirty="0"/>
              <a:t>OF</a:t>
            </a:r>
            <a:r>
              <a:rPr spc="-215" dirty="0"/>
              <a:t> </a:t>
            </a:r>
            <a:r>
              <a:rPr dirty="0"/>
              <a:t>PUBLIC</a:t>
            </a:r>
            <a:r>
              <a:rPr spc="-80" dirty="0"/>
              <a:t> </a:t>
            </a:r>
            <a:r>
              <a:rPr spc="-10" dirty="0"/>
              <a:t>SPEAKING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028" y="1223623"/>
            <a:ext cx="11492865" cy="4889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715" indent="-228600">
              <a:lnSpc>
                <a:spcPct val="1501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647700" algn="l"/>
                <a:tab pos="1390015" algn="l"/>
                <a:tab pos="2740660" algn="l"/>
                <a:tab pos="3583304" algn="l"/>
                <a:tab pos="5420360" algn="l"/>
                <a:tab pos="6377305" algn="l"/>
                <a:tab pos="7101205" algn="l"/>
                <a:tab pos="8020684" algn="l"/>
                <a:tab pos="9926955" algn="l"/>
                <a:tab pos="10747375" algn="l"/>
              </a:tabLst>
            </a:pPr>
            <a:r>
              <a:rPr sz="2800" spc="-25" dirty="0">
                <a:latin typeface="Times New Roman"/>
                <a:cs typeface="Times New Roman"/>
              </a:rPr>
              <a:t>It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Times New Roman"/>
                <a:cs typeface="Times New Roman"/>
              </a:rPr>
              <a:t>will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increase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Times New Roman"/>
                <a:cs typeface="Times New Roman"/>
              </a:rPr>
              <a:t>your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confidence,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Times New Roman"/>
                <a:cs typeface="Times New Roman"/>
              </a:rPr>
              <a:t>make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5" dirty="0">
                <a:latin typeface="Times New Roman"/>
                <a:cs typeface="Times New Roman"/>
              </a:rPr>
              <a:t>you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Times New Roman"/>
                <a:cs typeface="Times New Roman"/>
              </a:rPr>
              <a:t>more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comfortable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0" dirty="0">
                <a:latin typeface="Times New Roman"/>
                <a:cs typeface="Times New Roman"/>
              </a:rPr>
              <a:t>with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other </a:t>
            </a:r>
            <a:r>
              <a:rPr sz="2800" dirty="0">
                <a:latin typeface="Times New Roman"/>
                <a:cs typeface="Times New Roman"/>
              </a:rPr>
              <a:t>people,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fine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tune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communication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–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both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verbal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written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–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skills.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6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60" dirty="0">
                <a:latin typeface="Times New Roman"/>
                <a:cs typeface="Times New Roman"/>
              </a:rPr>
              <a:t>To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prepared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do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good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job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when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that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time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comes.</a:t>
            </a:r>
            <a:endParaRPr sz="28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501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Employers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consistently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rank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public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speaking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related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communication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skills </a:t>
            </a:r>
            <a:r>
              <a:rPr sz="2800" dirty="0">
                <a:latin typeface="Times New Roman"/>
                <a:cs typeface="Times New Roman"/>
              </a:rPr>
              <a:t>as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one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top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skills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they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look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employees.</a:t>
            </a:r>
            <a:endParaRPr sz="2800">
              <a:latin typeface="Times New Roman"/>
              <a:cs typeface="Times New Roman"/>
            </a:endParaRPr>
          </a:p>
          <a:p>
            <a:pPr marL="241300" marR="6350" indent="-228600">
              <a:lnSpc>
                <a:spcPct val="150100"/>
              </a:lnSpc>
              <a:spcBef>
                <a:spcPts val="9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It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gives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tools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make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difference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business,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community, </a:t>
            </a:r>
            <a:r>
              <a:rPr sz="2800" dirty="0">
                <a:latin typeface="Times New Roman"/>
                <a:cs typeface="Times New Roman"/>
              </a:rPr>
              <a:t>even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world.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0893" rIns="0" bIns="0" rtlCol="0">
            <a:spAutoFit/>
          </a:bodyPr>
          <a:lstStyle/>
          <a:p>
            <a:pPr marL="428625">
              <a:lnSpc>
                <a:spcPct val="100000"/>
              </a:lnSpc>
              <a:spcBef>
                <a:spcPts val="105"/>
              </a:spcBef>
            </a:pPr>
            <a:r>
              <a:rPr dirty="0"/>
              <a:t>FEAR</a:t>
            </a:r>
            <a:r>
              <a:rPr spc="-260" dirty="0"/>
              <a:t> </a:t>
            </a:r>
            <a:r>
              <a:rPr dirty="0"/>
              <a:t>AND</a:t>
            </a:r>
            <a:r>
              <a:rPr spc="-250" dirty="0"/>
              <a:t> </a:t>
            </a:r>
            <a:r>
              <a:rPr spc="-10" dirty="0"/>
              <a:t>ANXIETY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7648" y="2494788"/>
            <a:ext cx="6556248" cy="37795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0893" rIns="0" bIns="0" rtlCol="0">
            <a:spAutoFit/>
          </a:bodyPr>
          <a:lstStyle/>
          <a:p>
            <a:pPr marL="428625">
              <a:lnSpc>
                <a:spcPct val="100000"/>
              </a:lnSpc>
              <a:spcBef>
                <a:spcPts val="105"/>
              </a:spcBef>
            </a:pPr>
            <a:r>
              <a:rPr dirty="0"/>
              <a:t>FEAR</a:t>
            </a:r>
            <a:r>
              <a:rPr spc="-260" dirty="0"/>
              <a:t> </a:t>
            </a:r>
            <a:r>
              <a:rPr dirty="0"/>
              <a:t>AND</a:t>
            </a:r>
            <a:r>
              <a:rPr spc="-250" dirty="0"/>
              <a:t> </a:t>
            </a:r>
            <a:r>
              <a:rPr spc="-10" dirty="0"/>
              <a:t>ANXIETY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3857"/>
            <a:ext cx="5743575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300" algn="l"/>
                <a:tab pos="934719" algn="l"/>
                <a:tab pos="2675255" algn="l"/>
                <a:tab pos="3230245" algn="l"/>
                <a:tab pos="4377690" algn="l"/>
              </a:tabLst>
            </a:pPr>
            <a:r>
              <a:rPr sz="2800" spc="-25" dirty="0">
                <a:latin typeface="Times New Roman"/>
                <a:cs typeface="Times New Roman"/>
              </a:rPr>
              <a:t>No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discussion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25" dirty="0">
                <a:latin typeface="Times New Roman"/>
                <a:cs typeface="Times New Roman"/>
              </a:rPr>
              <a:t>of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public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Times New Roman"/>
                <a:cs typeface="Times New Roman"/>
              </a:rPr>
              <a:t>speaking </a:t>
            </a:r>
            <a:r>
              <a:rPr sz="2800" dirty="0">
                <a:latin typeface="Times New Roman"/>
                <a:cs typeface="Times New Roman"/>
              </a:rPr>
              <a:t>addressing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problem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stage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fright.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3517" y="1803857"/>
            <a:ext cx="8134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Times New Roman"/>
                <a:cs typeface="Times New Roman"/>
              </a:rPr>
              <a:t>could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52029" y="1803857"/>
            <a:ext cx="1246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Times New Roman"/>
                <a:cs typeface="Times New Roman"/>
              </a:rPr>
              <a:t>continue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32214" y="1803857"/>
            <a:ext cx="1111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Times New Roman"/>
                <a:cs typeface="Times New Roman"/>
              </a:rPr>
              <a:t>without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77906" y="1803857"/>
            <a:ext cx="598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Times New Roman"/>
                <a:cs typeface="Times New Roman"/>
              </a:rPr>
              <a:t>first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39" y="3211448"/>
            <a:ext cx="10358755" cy="198818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43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Two</a:t>
            </a:r>
            <a:r>
              <a:rPr sz="2800" spc="15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Times New Roman"/>
                <a:cs typeface="Times New Roman"/>
              </a:rPr>
              <a:t>separate</a:t>
            </a:r>
            <a:r>
              <a:rPr sz="2800" spc="15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Times New Roman"/>
                <a:cs typeface="Times New Roman"/>
              </a:rPr>
              <a:t>studies</a:t>
            </a:r>
            <a:r>
              <a:rPr sz="2800" spc="15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Times New Roman"/>
                <a:cs typeface="Times New Roman"/>
              </a:rPr>
              <a:t>have</a:t>
            </a:r>
            <a:r>
              <a:rPr sz="2800" spc="15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Times New Roman"/>
                <a:cs typeface="Times New Roman"/>
              </a:rPr>
              <a:t>found</a:t>
            </a:r>
            <a:r>
              <a:rPr sz="2800" spc="2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Times New Roman"/>
                <a:cs typeface="Times New Roman"/>
              </a:rPr>
              <a:t>what</a:t>
            </a:r>
            <a:r>
              <a:rPr sz="2800" spc="1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Times New Roman"/>
                <a:cs typeface="Times New Roman"/>
              </a:rPr>
              <a:t>most</a:t>
            </a:r>
            <a:r>
              <a:rPr sz="2800" spc="2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1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Times New Roman"/>
                <a:cs typeface="Times New Roman"/>
              </a:rPr>
              <a:t>us</a:t>
            </a:r>
            <a:r>
              <a:rPr sz="2800" spc="2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Times New Roman"/>
                <a:cs typeface="Times New Roman"/>
              </a:rPr>
              <a:t>already</a:t>
            </a:r>
            <a:r>
              <a:rPr sz="2800" spc="20" dirty="0">
                <a:latin typeface="Times New Roman"/>
                <a:cs typeface="Times New Roman"/>
              </a:rPr>
              <a:t>  </a:t>
            </a:r>
            <a:r>
              <a:rPr sz="2800" spc="-10" dirty="0">
                <a:latin typeface="Times New Roman"/>
                <a:cs typeface="Times New Roman"/>
              </a:rPr>
              <a:t>knew: </a:t>
            </a:r>
            <a:r>
              <a:rPr sz="2800" dirty="0">
                <a:latin typeface="Times New Roman"/>
                <a:cs typeface="Times New Roman"/>
              </a:rPr>
              <a:t>people</a:t>
            </a:r>
            <a:r>
              <a:rPr sz="2800" spc="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afraid</a:t>
            </a:r>
            <a:r>
              <a:rPr sz="2800" spc="10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11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speaking</a:t>
            </a:r>
            <a:r>
              <a:rPr sz="2800" spc="1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public.</a:t>
            </a:r>
            <a:r>
              <a:rPr sz="2800" spc="9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One</a:t>
            </a:r>
            <a:r>
              <a:rPr sz="2800" b="1" spc="9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study</a:t>
            </a:r>
            <a:r>
              <a:rPr sz="2800" b="1" spc="1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found</a:t>
            </a:r>
            <a:r>
              <a:rPr sz="2800" spc="11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that</a:t>
            </a:r>
            <a:r>
              <a:rPr sz="2800" spc="100" dirty="0"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40%</a:t>
            </a:r>
            <a:r>
              <a:rPr sz="2800" u="sng" spc="100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25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2800" spc="-25" dirty="0">
                <a:solidFill>
                  <a:srgbClr val="2D75B6"/>
                </a:solidFill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people</a:t>
            </a:r>
            <a:r>
              <a:rPr sz="2800" u="sng" spc="290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claim</a:t>
            </a:r>
            <a:r>
              <a:rPr sz="2800" u="sng" spc="280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that</a:t>
            </a:r>
            <a:r>
              <a:rPr sz="2800" u="sng" spc="295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public</a:t>
            </a:r>
            <a:r>
              <a:rPr sz="2800" u="sng" spc="295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speaking</a:t>
            </a:r>
            <a:r>
              <a:rPr sz="2800" u="sng" spc="305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is</a:t>
            </a:r>
            <a:r>
              <a:rPr sz="2800" u="sng" spc="300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their</a:t>
            </a:r>
            <a:r>
              <a:rPr sz="2800" u="sng" spc="300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biggest</a:t>
            </a:r>
            <a:r>
              <a:rPr sz="2800" u="sng" spc="305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fear</a:t>
            </a:r>
            <a:r>
              <a:rPr sz="2800" dirty="0">
                <a:latin typeface="Times New Roman"/>
                <a:cs typeface="Times New Roman"/>
              </a:rPr>
              <a:t>.</a:t>
            </a:r>
            <a:r>
              <a:rPr sz="2800" spc="3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According</a:t>
            </a:r>
            <a:r>
              <a:rPr sz="2800" spc="31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to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other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study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70%</a:t>
            </a:r>
            <a:r>
              <a:rPr sz="2800" u="sng" spc="35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2800" u="sng" spc="55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people</a:t>
            </a:r>
            <a:r>
              <a:rPr sz="2800" u="sng" spc="35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rank</a:t>
            </a:r>
            <a:r>
              <a:rPr sz="2800" u="sng" spc="50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giving</a:t>
            </a:r>
            <a:r>
              <a:rPr sz="2800" u="sng" spc="50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800" u="sng" spc="35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speech</a:t>
            </a:r>
            <a:r>
              <a:rPr sz="2800" u="sng" spc="45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as</a:t>
            </a:r>
            <a:r>
              <a:rPr sz="2800" u="sng" spc="45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800" u="sng" spc="45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thing</a:t>
            </a:r>
            <a:r>
              <a:rPr sz="2800" u="sng" spc="55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20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they</a:t>
            </a:r>
            <a:r>
              <a:rPr sz="2800" spc="-20" dirty="0">
                <a:solidFill>
                  <a:srgbClr val="2D75B6"/>
                </a:solidFill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are</a:t>
            </a:r>
            <a:r>
              <a:rPr sz="2800" u="sng" spc="-55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most</a:t>
            </a:r>
            <a:r>
              <a:rPr sz="2800" u="sng" spc="-55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afraid</a:t>
            </a:r>
            <a:r>
              <a:rPr sz="2800" u="sng" spc="-55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sng" spc="-25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Times New Roman"/>
                <a:cs typeface="Times New Roman"/>
              </a:rPr>
              <a:t>of.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6480" y="365759"/>
            <a:ext cx="16002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10980420" cy="1428445"/>
          </a:xfrm>
          <a:prstGeom prst="rect">
            <a:avLst/>
          </a:prstGeom>
        </p:spPr>
        <p:txBody>
          <a:bodyPr vert="horz" wrap="square" lIns="0" tIns="215341" rIns="0" bIns="0" rtlCol="0">
            <a:spAutoFit/>
          </a:bodyPr>
          <a:lstStyle/>
          <a:p>
            <a:pPr marL="8255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OVERCOMING</a:t>
            </a:r>
            <a:r>
              <a:rPr spc="-30" dirty="0"/>
              <a:t> </a:t>
            </a:r>
            <a:r>
              <a:rPr dirty="0"/>
              <a:t>FEAR</a:t>
            </a:r>
            <a:r>
              <a:rPr spc="-35" dirty="0"/>
              <a:t> </a:t>
            </a:r>
            <a:r>
              <a:rPr dirty="0"/>
              <a:t>OF</a:t>
            </a:r>
            <a:r>
              <a:rPr spc="-180" dirty="0"/>
              <a:t> </a:t>
            </a:r>
            <a:r>
              <a:rPr spc="-10" dirty="0"/>
              <a:t>PUBLIC SPEAKING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4400" y="2362200"/>
            <a:ext cx="6752590" cy="258445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Feeling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fear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normal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Prepare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speech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Times New Roman"/>
                <a:cs typeface="Times New Roman"/>
              </a:rPr>
              <a:t>Visualize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success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Realize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that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one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can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see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nervousness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Understand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that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mistakes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going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happen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0893" rIns="0" bIns="0" rtlCol="0">
            <a:spAutoFit/>
          </a:bodyPr>
          <a:lstStyle/>
          <a:p>
            <a:pPr marL="428625">
              <a:lnSpc>
                <a:spcPct val="100000"/>
              </a:lnSpc>
              <a:spcBef>
                <a:spcPts val="105"/>
              </a:spcBef>
            </a:pPr>
            <a:r>
              <a:rPr dirty="0"/>
              <a:t>FORMS</a:t>
            </a:r>
            <a:r>
              <a:rPr spc="-20" dirty="0"/>
              <a:t> </a:t>
            </a:r>
            <a:r>
              <a:rPr dirty="0"/>
              <a:t>OF</a:t>
            </a:r>
            <a:r>
              <a:rPr spc="-170" dirty="0"/>
              <a:t> </a:t>
            </a:r>
            <a:r>
              <a:rPr dirty="0"/>
              <a:t>PUBLIC</a:t>
            </a:r>
            <a:r>
              <a:rPr spc="-5" dirty="0"/>
              <a:t> </a:t>
            </a:r>
            <a:r>
              <a:rPr spc="-10" dirty="0"/>
              <a:t>SPEAKING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3000" y="2057400"/>
            <a:ext cx="4270375" cy="258445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Speaking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inform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Speaking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persuade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Times New Roman"/>
                <a:cs typeface="Times New Roman"/>
              </a:rPr>
              <a:t>Argumentative</a:t>
            </a:r>
            <a:r>
              <a:rPr sz="2800" spc="-1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speaking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Speaking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from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manuscript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Impromptu</a:t>
            </a:r>
            <a:r>
              <a:rPr sz="2800" spc="-1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speaking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0893" rIns="0" bIns="0" rtlCol="0">
            <a:spAutoFit/>
          </a:bodyPr>
          <a:lstStyle/>
          <a:p>
            <a:pPr marL="428625">
              <a:lnSpc>
                <a:spcPct val="100000"/>
              </a:lnSpc>
              <a:spcBef>
                <a:spcPts val="105"/>
              </a:spcBef>
            </a:pPr>
            <a:r>
              <a:rPr dirty="0"/>
              <a:t>TYPES</a:t>
            </a:r>
            <a:r>
              <a:rPr spc="-10" dirty="0"/>
              <a:t> </a:t>
            </a:r>
            <a:r>
              <a:rPr dirty="0"/>
              <a:t>OF</a:t>
            </a:r>
            <a:r>
              <a:rPr spc="-180" dirty="0"/>
              <a:t> </a:t>
            </a:r>
            <a:r>
              <a:rPr spc="-10" dirty="0"/>
              <a:t>DELIVERY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4400" y="2057400"/>
            <a:ext cx="4029075" cy="207200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Times New Roman"/>
                <a:cs typeface="Times New Roman"/>
              </a:rPr>
              <a:t>Extemporaneous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Times New Roman"/>
                <a:cs typeface="Times New Roman"/>
              </a:rPr>
              <a:t>Memory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Times New Roman"/>
                <a:cs typeface="Times New Roman"/>
              </a:rPr>
              <a:t>Impromptu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Speaking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from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manuscript</a:t>
            </a:r>
            <a:endParaRPr sz="280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07757" y="3505200"/>
            <a:ext cx="4273550" cy="2569845"/>
            <a:chOff x="7440168" y="3854196"/>
            <a:chExt cx="4273550" cy="25698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9312" y="3863340"/>
              <a:ext cx="4255008" cy="25511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444740" y="3858768"/>
              <a:ext cx="4264660" cy="2560955"/>
            </a:xfrm>
            <a:custGeom>
              <a:avLst/>
              <a:gdLst/>
              <a:ahLst/>
              <a:cxnLst/>
              <a:rect l="l" t="t" r="r" b="b"/>
              <a:pathLst>
                <a:path w="4264659" h="2560954">
                  <a:moveTo>
                    <a:pt x="429894" y="0"/>
                  </a:moveTo>
                  <a:lnTo>
                    <a:pt x="3834510" y="0"/>
                  </a:lnTo>
                  <a:lnTo>
                    <a:pt x="3878579" y="2412"/>
                  </a:lnTo>
                  <a:lnTo>
                    <a:pt x="3920998" y="8762"/>
                  </a:lnTo>
                  <a:lnTo>
                    <a:pt x="3962400" y="19303"/>
                  </a:lnTo>
                  <a:lnTo>
                    <a:pt x="4001642" y="33654"/>
                  </a:lnTo>
                  <a:lnTo>
                    <a:pt x="4039361" y="51688"/>
                  </a:lnTo>
                  <a:lnTo>
                    <a:pt x="4074667" y="73405"/>
                  </a:lnTo>
                  <a:lnTo>
                    <a:pt x="4107941" y="98297"/>
                  </a:lnTo>
                  <a:lnTo>
                    <a:pt x="4138421" y="125983"/>
                  </a:lnTo>
                  <a:lnTo>
                    <a:pt x="4166107" y="156463"/>
                  </a:lnTo>
                  <a:lnTo>
                    <a:pt x="4191000" y="189737"/>
                  </a:lnTo>
                  <a:lnTo>
                    <a:pt x="4212716" y="225043"/>
                  </a:lnTo>
                  <a:lnTo>
                    <a:pt x="4230751" y="262762"/>
                  </a:lnTo>
                  <a:lnTo>
                    <a:pt x="4245229" y="302005"/>
                  </a:lnTo>
                  <a:lnTo>
                    <a:pt x="4255642" y="343407"/>
                  </a:lnTo>
                  <a:lnTo>
                    <a:pt x="4261992" y="385952"/>
                  </a:lnTo>
                  <a:lnTo>
                    <a:pt x="4264406" y="429894"/>
                  </a:lnTo>
                  <a:lnTo>
                    <a:pt x="4264406" y="2130755"/>
                  </a:lnTo>
                  <a:lnTo>
                    <a:pt x="4261992" y="2174747"/>
                  </a:lnTo>
                  <a:lnTo>
                    <a:pt x="4255642" y="2217254"/>
                  </a:lnTo>
                  <a:lnTo>
                    <a:pt x="4245229" y="2258580"/>
                  </a:lnTo>
                  <a:lnTo>
                    <a:pt x="4230751" y="2297912"/>
                  </a:lnTo>
                  <a:lnTo>
                    <a:pt x="4212716" y="2335618"/>
                  </a:lnTo>
                  <a:lnTo>
                    <a:pt x="4191000" y="2370924"/>
                  </a:lnTo>
                  <a:lnTo>
                    <a:pt x="4166107" y="2404211"/>
                  </a:lnTo>
                  <a:lnTo>
                    <a:pt x="4138421" y="2434704"/>
                  </a:lnTo>
                  <a:lnTo>
                    <a:pt x="4107941" y="2462377"/>
                  </a:lnTo>
                  <a:lnTo>
                    <a:pt x="4074667" y="2487244"/>
                  </a:lnTo>
                  <a:lnTo>
                    <a:pt x="4039361" y="2508910"/>
                  </a:lnTo>
                  <a:lnTo>
                    <a:pt x="4001642" y="2526957"/>
                  </a:lnTo>
                  <a:lnTo>
                    <a:pt x="3962400" y="2541409"/>
                  </a:lnTo>
                  <a:lnTo>
                    <a:pt x="3920998" y="2551836"/>
                  </a:lnTo>
                  <a:lnTo>
                    <a:pt x="3878579" y="2558249"/>
                  </a:lnTo>
                  <a:lnTo>
                    <a:pt x="3834510" y="2560650"/>
                  </a:lnTo>
                  <a:lnTo>
                    <a:pt x="429894" y="2560650"/>
                  </a:lnTo>
                  <a:lnTo>
                    <a:pt x="385952" y="2558249"/>
                  </a:lnTo>
                  <a:lnTo>
                    <a:pt x="343407" y="2551836"/>
                  </a:lnTo>
                  <a:lnTo>
                    <a:pt x="302005" y="2541409"/>
                  </a:lnTo>
                  <a:lnTo>
                    <a:pt x="262762" y="2526957"/>
                  </a:lnTo>
                  <a:lnTo>
                    <a:pt x="225043" y="2508910"/>
                  </a:lnTo>
                  <a:lnTo>
                    <a:pt x="189737" y="2487244"/>
                  </a:lnTo>
                  <a:lnTo>
                    <a:pt x="156463" y="2462377"/>
                  </a:lnTo>
                  <a:lnTo>
                    <a:pt x="125983" y="2434704"/>
                  </a:lnTo>
                  <a:lnTo>
                    <a:pt x="98298" y="2404211"/>
                  </a:lnTo>
                  <a:lnTo>
                    <a:pt x="73405" y="2370924"/>
                  </a:lnTo>
                  <a:lnTo>
                    <a:pt x="51688" y="2335618"/>
                  </a:lnTo>
                  <a:lnTo>
                    <a:pt x="33654" y="2297912"/>
                  </a:lnTo>
                  <a:lnTo>
                    <a:pt x="19303" y="2258580"/>
                  </a:lnTo>
                  <a:lnTo>
                    <a:pt x="8762" y="2217254"/>
                  </a:lnTo>
                  <a:lnTo>
                    <a:pt x="2412" y="2174747"/>
                  </a:lnTo>
                  <a:lnTo>
                    <a:pt x="0" y="2130755"/>
                  </a:lnTo>
                  <a:lnTo>
                    <a:pt x="0" y="429894"/>
                  </a:lnTo>
                  <a:lnTo>
                    <a:pt x="2412" y="385952"/>
                  </a:lnTo>
                  <a:lnTo>
                    <a:pt x="8762" y="343407"/>
                  </a:lnTo>
                  <a:lnTo>
                    <a:pt x="19303" y="302005"/>
                  </a:lnTo>
                  <a:lnTo>
                    <a:pt x="33654" y="262762"/>
                  </a:lnTo>
                  <a:lnTo>
                    <a:pt x="51688" y="225043"/>
                  </a:lnTo>
                  <a:lnTo>
                    <a:pt x="73405" y="189737"/>
                  </a:lnTo>
                  <a:lnTo>
                    <a:pt x="98298" y="156463"/>
                  </a:lnTo>
                  <a:lnTo>
                    <a:pt x="125983" y="125983"/>
                  </a:lnTo>
                  <a:lnTo>
                    <a:pt x="156463" y="98297"/>
                  </a:lnTo>
                  <a:lnTo>
                    <a:pt x="189737" y="73405"/>
                  </a:lnTo>
                  <a:lnTo>
                    <a:pt x="225043" y="51688"/>
                  </a:lnTo>
                  <a:lnTo>
                    <a:pt x="262762" y="33654"/>
                  </a:lnTo>
                  <a:lnTo>
                    <a:pt x="302005" y="19303"/>
                  </a:lnTo>
                  <a:lnTo>
                    <a:pt x="343407" y="8762"/>
                  </a:lnTo>
                  <a:lnTo>
                    <a:pt x="385952" y="2412"/>
                  </a:lnTo>
                  <a:lnTo>
                    <a:pt x="429894" y="0"/>
                  </a:lnTo>
                  <a:close/>
                </a:path>
              </a:pathLst>
            </a:custGeom>
            <a:ln w="9144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73761"/>
            <a:ext cx="8426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spc="-10" dirty="0"/>
              <a:t> </a:t>
            </a:r>
            <a:r>
              <a:rPr dirty="0"/>
              <a:t>ELEMENTS</a:t>
            </a:r>
            <a:r>
              <a:rPr spc="-20" dirty="0"/>
              <a:t> </a:t>
            </a:r>
            <a:r>
              <a:rPr dirty="0"/>
              <a:t>OF</a:t>
            </a:r>
            <a:r>
              <a:rPr spc="-170" dirty="0"/>
              <a:t> </a:t>
            </a:r>
            <a:r>
              <a:rPr spc="-10" dirty="0"/>
              <a:t>DELIVERY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98292"/>
            <a:ext cx="4464685" cy="462724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Voice</a:t>
            </a:r>
            <a:endParaRPr sz="2800">
              <a:latin typeface="Times New Roman"/>
              <a:cs typeface="Times New Roman"/>
            </a:endParaRPr>
          </a:p>
          <a:p>
            <a:pPr marL="382905" indent="-370840">
              <a:lnSpc>
                <a:spcPct val="100000"/>
              </a:lnSpc>
              <a:spcBef>
                <a:spcPts val="670"/>
              </a:spcBef>
              <a:buClr>
                <a:srgbClr val="2E5496"/>
              </a:buClr>
              <a:buFont typeface="Wingdings"/>
              <a:buChar char=""/>
              <a:tabLst>
                <a:tab pos="383540" algn="l"/>
              </a:tabLst>
            </a:pPr>
            <a:r>
              <a:rPr sz="2800" dirty="0">
                <a:solidFill>
                  <a:srgbClr val="1F4E79"/>
                </a:solidFill>
                <a:latin typeface="Times New Roman"/>
                <a:cs typeface="Times New Roman"/>
              </a:rPr>
              <a:t>Pitch</a:t>
            </a:r>
            <a:r>
              <a:rPr sz="2800" spc="-35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F4E79"/>
                </a:solidFill>
                <a:latin typeface="Times New Roman"/>
                <a:cs typeface="Times New Roman"/>
              </a:rPr>
              <a:t>–</a:t>
            </a:r>
            <a:r>
              <a:rPr sz="2800" spc="-4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F4E79"/>
                </a:solidFill>
                <a:latin typeface="Times New Roman"/>
                <a:cs typeface="Times New Roman"/>
              </a:rPr>
              <a:t>high</a:t>
            </a:r>
            <a:r>
              <a:rPr sz="2800" spc="-45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F4E79"/>
                </a:solidFill>
                <a:latin typeface="Times New Roman"/>
                <a:cs typeface="Times New Roman"/>
              </a:rPr>
              <a:t>or</a:t>
            </a:r>
            <a:r>
              <a:rPr sz="2800" spc="-3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1F4E79"/>
                </a:solidFill>
                <a:latin typeface="Times New Roman"/>
                <a:cs typeface="Times New Roman"/>
              </a:rPr>
              <a:t>low</a:t>
            </a:r>
            <a:endParaRPr sz="280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spcBef>
                <a:spcPts val="660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spc="-35" dirty="0">
                <a:solidFill>
                  <a:srgbClr val="1F4E79"/>
                </a:solidFill>
                <a:latin typeface="Times New Roman"/>
                <a:cs typeface="Times New Roman"/>
              </a:rPr>
              <a:t>Tone</a:t>
            </a:r>
            <a:r>
              <a:rPr sz="2800" spc="-85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F4E79"/>
                </a:solidFill>
                <a:latin typeface="Times New Roman"/>
                <a:cs typeface="Times New Roman"/>
              </a:rPr>
              <a:t>–</a:t>
            </a:r>
            <a:r>
              <a:rPr sz="2800" spc="-7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1F4E79"/>
                </a:solidFill>
                <a:latin typeface="Times New Roman"/>
                <a:cs typeface="Times New Roman"/>
              </a:rPr>
              <a:t>happy,</a:t>
            </a:r>
            <a:r>
              <a:rPr sz="2800" spc="-75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F4E79"/>
                </a:solidFill>
                <a:latin typeface="Times New Roman"/>
                <a:cs typeface="Times New Roman"/>
              </a:rPr>
              <a:t>sad,</a:t>
            </a:r>
            <a:r>
              <a:rPr sz="2800" spc="-8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1F4E79"/>
                </a:solidFill>
                <a:latin typeface="Times New Roman"/>
                <a:cs typeface="Times New Roman"/>
              </a:rPr>
              <a:t>humorous</a:t>
            </a:r>
            <a:endParaRPr sz="280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spcBef>
                <a:spcPts val="660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spc="-10" dirty="0">
                <a:solidFill>
                  <a:srgbClr val="1F4E79"/>
                </a:solidFill>
                <a:latin typeface="Times New Roman"/>
                <a:cs typeface="Times New Roman"/>
              </a:rPr>
              <a:t>Clarity</a:t>
            </a:r>
            <a:endParaRPr sz="280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spcBef>
                <a:spcPts val="675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spc="-10" dirty="0">
                <a:solidFill>
                  <a:srgbClr val="1F4E79"/>
                </a:solidFill>
                <a:latin typeface="Times New Roman"/>
                <a:cs typeface="Times New Roman"/>
              </a:rPr>
              <a:t>Pauses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Eye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Contact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Times New Roman"/>
                <a:cs typeface="Times New Roman"/>
              </a:rPr>
              <a:t>Face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Times New Roman"/>
                <a:cs typeface="Times New Roman"/>
              </a:rPr>
              <a:t>Posture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Times New Roman"/>
                <a:cs typeface="Times New Roman"/>
              </a:rPr>
              <a:t>Gesture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40168" y="3854196"/>
            <a:ext cx="4273550" cy="2569845"/>
            <a:chOff x="7440168" y="3854196"/>
            <a:chExt cx="4273550" cy="25698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9312" y="3863340"/>
              <a:ext cx="4255008" cy="25511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444740" y="3858768"/>
              <a:ext cx="4264660" cy="2560955"/>
            </a:xfrm>
            <a:custGeom>
              <a:avLst/>
              <a:gdLst/>
              <a:ahLst/>
              <a:cxnLst/>
              <a:rect l="l" t="t" r="r" b="b"/>
              <a:pathLst>
                <a:path w="4264659" h="2560954">
                  <a:moveTo>
                    <a:pt x="429894" y="0"/>
                  </a:moveTo>
                  <a:lnTo>
                    <a:pt x="3834510" y="0"/>
                  </a:lnTo>
                  <a:lnTo>
                    <a:pt x="3878579" y="2412"/>
                  </a:lnTo>
                  <a:lnTo>
                    <a:pt x="3920998" y="8762"/>
                  </a:lnTo>
                  <a:lnTo>
                    <a:pt x="3962400" y="19303"/>
                  </a:lnTo>
                  <a:lnTo>
                    <a:pt x="4001642" y="33654"/>
                  </a:lnTo>
                  <a:lnTo>
                    <a:pt x="4039361" y="51688"/>
                  </a:lnTo>
                  <a:lnTo>
                    <a:pt x="4074667" y="73405"/>
                  </a:lnTo>
                  <a:lnTo>
                    <a:pt x="4107941" y="98297"/>
                  </a:lnTo>
                  <a:lnTo>
                    <a:pt x="4138421" y="125983"/>
                  </a:lnTo>
                  <a:lnTo>
                    <a:pt x="4166107" y="156463"/>
                  </a:lnTo>
                  <a:lnTo>
                    <a:pt x="4191000" y="189737"/>
                  </a:lnTo>
                  <a:lnTo>
                    <a:pt x="4212716" y="225043"/>
                  </a:lnTo>
                  <a:lnTo>
                    <a:pt x="4230751" y="262762"/>
                  </a:lnTo>
                  <a:lnTo>
                    <a:pt x="4245229" y="302005"/>
                  </a:lnTo>
                  <a:lnTo>
                    <a:pt x="4255642" y="343407"/>
                  </a:lnTo>
                  <a:lnTo>
                    <a:pt x="4261992" y="385952"/>
                  </a:lnTo>
                  <a:lnTo>
                    <a:pt x="4264406" y="429894"/>
                  </a:lnTo>
                  <a:lnTo>
                    <a:pt x="4264406" y="2130755"/>
                  </a:lnTo>
                  <a:lnTo>
                    <a:pt x="4261992" y="2174747"/>
                  </a:lnTo>
                  <a:lnTo>
                    <a:pt x="4255642" y="2217254"/>
                  </a:lnTo>
                  <a:lnTo>
                    <a:pt x="4245229" y="2258580"/>
                  </a:lnTo>
                  <a:lnTo>
                    <a:pt x="4230751" y="2297912"/>
                  </a:lnTo>
                  <a:lnTo>
                    <a:pt x="4212716" y="2335618"/>
                  </a:lnTo>
                  <a:lnTo>
                    <a:pt x="4191000" y="2370924"/>
                  </a:lnTo>
                  <a:lnTo>
                    <a:pt x="4166107" y="2404211"/>
                  </a:lnTo>
                  <a:lnTo>
                    <a:pt x="4138421" y="2434704"/>
                  </a:lnTo>
                  <a:lnTo>
                    <a:pt x="4107941" y="2462377"/>
                  </a:lnTo>
                  <a:lnTo>
                    <a:pt x="4074667" y="2487244"/>
                  </a:lnTo>
                  <a:lnTo>
                    <a:pt x="4039361" y="2508910"/>
                  </a:lnTo>
                  <a:lnTo>
                    <a:pt x="4001642" y="2526957"/>
                  </a:lnTo>
                  <a:lnTo>
                    <a:pt x="3962400" y="2541409"/>
                  </a:lnTo>
                  <a:lnTo>
                    <a:pt x="3920998" y="2551836"/>
                  </a:lnTo>
                  <a:lnTo>
                    <a:pt x="3878579" y="2558249"/>
                  </a:lnTo>
                  <a:lnTo>
                    <a:pt x="3834510" y="2560650"/>
                  </a:lnTo>
                  <a:lnTo>
                    <a:pt x="429894" y="2560650"/>
                  </a:lnTo>
                  <a:lnTo>
                    <a:pt x="385952" y="2558249"/>
                  </a:lnTo>
                  <a:lnTo>
                    <a:pt x="343407" y="2551836"/>
                  </a:lnTo>
                  <a:lnTo>
                    <a:pt x="302005" y="2541409"/>
                  </a:lnTo>
                  <a:lnTo>
                    <a:pt x="262762" y="2526957"/>
                  </a:lnTo>
                  <a:lnTo>
                    <a:pt x="225043" y="2508910"/>
                  </a:lnTo>
                  <a:lnTo>
                    <a:pt x="189737" y="2487244"/>
                  </a:lnTo>
                  <a:lnTo>
                    <a:pt x="156463" y="2462377"/>
                  </a:lnTo>
                  <a:lnTo>
                    <a:pt x="125983" y="2434704"/>
                  </a:lnTo>
                  <a:lnTo>
                    <a:pt x="98298" y="2404211"/>
                  </a:lnTo>
                  <a:lnTo>
                    <a:pt x="73405" y="2370924"/>
                  </a:lnTo>
                  <a:lnTo>
                    <a:pt x="51688" y="2335618"/>
                  </a:lnTo>
                  <a:lnTo>
                    <a:pt x="33654" y="2297912"/>
                  </a:lnTo>
                  <a:lnTo>
                    <a:pt x="19303" y="2258580"/>
                  </a:lnTo>
                  <a:lnTo>
                    <a:pt x="8762" y="2217254"/>
                  </a:lnTo>
                  <a:lnTo>
                    <a:pt x="2412" y="2174747"/>
                  </a:lnTo>
                  <a:lnTo>
                    <a:pt x="0" y="2130755"/>
                  </a:lnTo>
                  <a:lnTo>
                    <a:pt x="0" y="429894"/>
                  </a:lnTo>
                  <a:lnTo>
                    <a:pt x="2412" y="385952"/>
                  </a:lnTo>
                  <a:lnTo>
                    <a:pt x="8762" y="343407"/>
                  </a:lnTo>
                  <a:lnTo>
                    <a:pt x="19303" y="302005"/>
                  </a:lnTo>
                  <a:lnTo>
                    <a:pt x="33654" y="262762"/>
                  </a:lnTo>
                  <a:lnTo>
                    <a:pt x="51688" y="225043"/>
                  </a:lnTo>
                  <a:lnTo>
                    <a:pt x="73405" y="189737"/>
                  </a:lnTo>
                  <a:lnTo>
                    <a:pt x="98298" y="156463"/>
                  </a:lnTo>
                  <a:lnTo>
                    <a:pt x="125983" y="125983"/>
                  </a:lnTo>
                  <a:lnTo>
                    <a:pt x="156463" y="98297"/>
                  </a:lnTo>
                  <a:lnTo>
                    <a:pt x="189737" y="73405"/>
                  </a:lnTo>
                  <a:lnTo>
                    <a:pt x="225043" y="51688"/>
                  </a:lnTo>
                  <a:lnTo>
                    <a:pt x="262762" y="33654"/>
                  </a:lnTo>
                  <a:lnTo>
                    <a:pt x="302005" y="19303"/>
                  </a:lnTo>
                  <a:lnTo>
                    <a:pt x="343407" y="8762"/>
                  </a:lnTo>
                  <a:lnTo>
                    <a:pt x="385952" y="2412"/>
                  </a:lnTo>
                  <a:lnTo>
                    <a:pt x="429894" y="0"/>
                  </a:lnTo>
                  <a:close/>
                </a:path>
              </a:pathLst>
            </a:custGeom>
            <a:ln w="9144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8700" rIns="0" bIns="0" rtlCol="0">
            <a:spAutoFit/>
          </a:bodyPr>
          <a:lstStyle/>
          <a:p>
            <a:pPr marL="428625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spc="-10" dirty="0"/>
              <a:t> </a:t>
            </a:r>
            <a:r>
              <a:rPr dirty="0"/>
              <a:t>ELEMENTS</a:t>
            </a:r>
            <a:r>
              <a:rPr spc="-20" dirty="0"/>
              <a:t> </a:t>
            </a:r>
            <a:r>
              <a:rPr dirty="0"/>
              <a:t>OF</a:t>
            </a:r>
            <a:r>
              <a:rPr spc="-170" dirty="0"/>
              <a:t> </a:t>
            </a:r>
            <a:r>
              <a:rPr spc="-10" dirty="0"/>
              <a:t>DELIVERY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3857"/>
            <a:ext cx="2835910" cy="1475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Times New Roman"/>
                <a:cs typeface="Times New Roman"/>
              </a:rPr>
              <a:t>Language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40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Using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Visual</a:t>
            </a:r>
            <a:r>
              <a:rPr sz="2800" spc="-15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Aids</a:t>
            </a:r>
            <a:endParaRPr sz="280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40168" y="3854196"/>
            <a:ext cx="4273550" cy="2569845"/>
            <a:chOff x="7440168" y="3854196"/>
            <a:chExt cx="4273550" cy="25698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9312" y="3863340"/>
              <a:ext cx="4255008" cy="25511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444740" y="3858768"/>
              <a:ext cx="4264660" cy="2560955"/>
            </a:xfrm>
            <a:custGeom>
              <a:avLst/>
              <a:gdLst/>
              <a:ahLst/>
              <a:cxnLst/>
              <a:rect l="l" t="t" r="r" b="b"/>
              <a:pathLst>
                <a:path w="4264659" h="2560954">
                  <a:moveTo>
                    <a:pt x="429894" y="0"/>
                  </a:moveTo>
                  <a:lnTo>
                    <a:pt x="3834510" y="0"/>
                  </a:lnTo>
                  <a:lnTo>
                    <a:pt x="3878579" y="2412"/>
                  </a:lnTo>
                  <a:lnTo>
                    <a:pt x="3920998" y="8762"/>
                  </a:lnTo>
                  <a:lnTo>
                    <a:pt x="3962400" y="19303"/>
                  </a:lnTo>
                  <a:lnTo>
                    <a:pt x="4001642" y="33654"/>
                  </a:lnTo>
                  <a:lnTo>
                    <a:pt x="4039361" y="51688"/>
                  </a:lnTo>
                  <a:lnTo>
                    <a:pt x="4074667" y="73405"/>
                  </a:lnTo>
                  <a:lnTo>
                    <a:pt x="4107941" y="98297"/>
                  </a:lnTo>
                  <a:lnTo>
                    <a:pt x="4138421" y="125983"/>
                  </a:lnTo>
                  <a:lnTo>
                    <a:pt x="4166107" y="156463"/>
                  </a:lnTo>
                  <a:lnTo>
                    <a:pt x="4191000" y="189737"/>
                  </a:lnTo>
                  <a:lnTo>
                    <a:pt x="4212716" y="225043"/>
                  </a:lnTo>
                  <a:lnTo>
                    <a:pt x="4230751" y="262762"/>
                  </a:lnTo>
                  <a:lnTo>
                    <a:pt x="4245229" y="302005"/>
                  </a:lnTo>
                  <a:lnTo>
                    <a:pt x="4255642" y="343407"/>
                  </a:lnTo>
                  <a:lnTo>
                    <a:pt x="4261992" y="385952"/>
                  </a:lnTo>
                  <a:lnTo>
                    <a:pt x="4264406" y="429894"/>
                  </a:lnTo>
                  <a:lnTo>
                    <a:pt x="4264406" y="2130755"/>
                  </a:lnTo>
                  <a:lnTo>
                    <a:pt x="4261992" y="2174747"/>
                  </a:lnTo>
                  <a:lnTo>
                    <a:pt x="4255642" y="2217254"/>
                  </a:lnTo>
                  <a:lnTo>
                    <a:pt x="4245229" y="2258580"/>
                  </a:lnTo>
                  <a:lnTo>
                    <a:pt x="4230751" y="2297912"/>
                  </a:lnTo>
                  <a:lnTo>
                    <a:pt x="4212716" y="2335618"/>
                  </a:lnTo>
                  <a:lnTo>
                    <a:pt x="4191000" y="2370924"/>
                  </a:lnTo>
                  <a:lnTo>
                    <a:pt x="4166107" y="2404211"/>
                  </a:lnTo>
                  <a:lnTo>
                    <a:pt x="4138421" y="2434704"/>
                  </a:lnTo>
                  <a:lnTo>
                    <a:pt x="4107941" y="2462377"/>
                  </a:lnTo>
                  <a:lnTo>
                    <a:pt x="4074667" y="2487244"/>
                  </a:lnTo>
                  <a:lnTo>
                    <a:pt x="4039361" y="2508910"/>
                  </a:lnTo>
                  <a:lnTo>
                    <a:pt x="4001642" y="2526957"/>
                  </a:lnTo>
                  <a:lnTo>
                    <a:pt x="3962400" y="2541409"/>
                  </a:lnTo>
                  <a:lnTo>
                    <a:pt x="3920998" y="2551836"/>
                  </a:lnTo>
                  <a:lnTo>
                    <a:pt x="3878579" y="2558249"/>
                  </a:lnTo>
                  <a:lnTo>
                    <a:pt x="3834510" y="2560650"/>
                  </a:lnTo>
                  <a:lnTo>
                    <a:pt x="429894" y="2560650"/>
                  </a:lnTo>
                  <a:lnTo>
                    <a:pt x="385952" y="2558249"/>
                  </a:lnTo>
                  <a:lnTo>
                    <a:pt x="343407" y="2551836"/>
                  </a:lnTo>
                  <a:lnTo>
                    <a:pt x="302005" y="2541409"/>
                  </a:lnTo>
                  <a:lnTo>
                    <a:pt x="262762" y="2526957"/>
                  </a:lnTo>
                  <a:lnTo>
                    <a:pt x="225043" y="2508910"/>
                  </a:lnTo>
                  <a:lnTo>
                    <a:pt x="189737" y="2487244"/>
                  </a:lnTo>
                  <a:lnTo>
                    <a:pt x="156463" y="2462377"/>
                  </a:lnTo>
                  <a:lnTo>
                    <a:pt x="125983" y="2434704"/>
                  </a:lnTo>
                  <a:lnTo>
                    <a:pt x="98298" y="2404211"/>
                  </a:lnTo>
                  <a:lnTo>
                    <a:pt x="73405" y="2370924"/>
                  </a:lnTo>
                  <a:lnTo>
                    <a:pt x="51688" y="2335618"/>
                  </a:lnTo>
                  <a:lnTo>
                    <a:pt x="33654" y="2297912"/>
                  </a:lnTo>
                  <a:lnTo>
                    <a:pt x="19303" y="2258580"/>
                  </a:lnTo>
                  <a:lnTo>
                    <a:pt x="8762" y="2217254"/>
                  </a:lnTo>
                  <a:lnTo>
                    <a:pt x="2412" y="2174747"/>
                  </a:lnTo>
                  <a:lnTo>
                    <a:pt x="0" y="2130755"/>
                  </a:lnTo>
                  <a:lnTo>
                    <a:pt x="0" y="429894"/>
                  </a:lnTo>
                  <a:lnTo>
                    <a:pt x="2412" y="385952"/>
                  </a:lnTo>
                  <a:lnTo>
                    <a:pt x="8762" y="343407"/>
                  </a:lnTo>
                  <a:lnTo>
                    <a:pt x="19303" y="302005"/>
                  </a:lnTo>
                  <a:lnTo>
                    <a:pt x="33654" y="262762"/>
                  </a:lnTo>
                  <a:lnTo>
                    <a:pt x="51688" y="225043"/>
                  </a:lnTo>
                  <a:lnTo>
                    <a:pt x="73405" y="189737"/>
                  </a:lnTo>
                  <a:lnTo>
                    <a:pt x="98298" y="156463"/>
                  </a:lnTo>
                  <a:lnTo>
                    <a:pt x="125983" y="125983"/>
                  </a:lnTo>
                  <a:lnTo>
                    <a:pt x="156463" y="98297"/>
                  </a:lnTo>
                  <a:lnTo>
                    <a:pt x="189737" y="73405"/>
                  </a:lnTo>
                  <a:lnTo>
                    <a:pt x="225043" y="51688"/>
                  </a:lnTo>
                  <a:lnTo>
                    <a:pt x="262762" y="33654"/>
                  </a:lnTo>
                  <a:lnTo>
                    <a:pt x="302005" y="19303"/>
                  </a:lnTo>
                  <a:lnTo>
                    <a:pt x="343407" y="8762"/>
                  </a:lnTo>
                  <a:lnTo>
                    <a:pt x="385952" y="2412"/>
                  </a:lnTo>
                  <a:lnTo>
                    <a:pt x="429894" y="0"/>
                  </a:lnTo>
                  <a:close/>
                </a:path>
              </a:pathLst>
            </a:custGeom>
            <a:ln w="9144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0893" rIns="0" bIns="0" rtlCol="0">
            <a:spAutoFit/>
          </a:bodyPr>
          <a:lstStyle/>
          <a:p>
            <a:pPr marL="428625">
              <a:lnSpc>
                <a:spcPct val="100000"/>
              </a:lnSpc>
              <a:spcBef>
                <a:spcPts val="105"/>
              </a:spcBef>
            </a:pPr>
            <a:r>
              <a:rPr dirty="0"/>
              <a:t>Dynamic</a:t>
            </a:r>
            <a:r>
              <a:rPr spc="-130" dirty="0"/>
              <a:t> </a:t>
            </a:r>
            <a:r>
              <a:rPr dirty="0"/>
              <a:t>Tips</a:t>
            </a:r>
            <a:r>
              <a:rPr spc="-15" dirty="0"/>
              <a:t> </a:t>
            </a:r>
            <a:r>
              <a:rPr dirty="0"/>
              <a:t>for</a:t>
            </a:r>
            <a:r>
              <a:rPr spc="-90" dirty="0"/>
              <a:t> </a:t>
            </a:r>
            <a:r>
              <a:rPr dirty="0"/>
              <a:t>Better</a:t>
            </a:r>
            <a:r>
              <a:rPr spc="-130" dirty="0"/>
              <a:t> </a:t>
            </a:r>
            <a:r>
              <a:rPr dirty="0"/>
              <a:t>Speech</a:t>
            </a:r>
            <a:r>
              <a:rPr spc="-10" dirty="0"/>
              <a:t> Delivery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3857"/>
            <a:ext cx="8182609" cy="3519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indent="-283210">
              <a:lnSpc>
                <a:spcPct val="100000"/>
              </a:lnSpc>
              <a:spcBef>
                <a:spcPts val="95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dirty="0">
                <a:latin typeface="Times New Roman"/>
                <a:cs typeface="Times New Roman"/>
              </a:rPr>
              <a:t>Practice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speech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prior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its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delivery.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"/>
            </a:pPr>
            <a:endParaRPr sz="405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dirty="0">
                <a:latin typeface="Times New Roman"/>
                <a:cs typeface="Times New Roman"/>
              </a:rPr>
              <a:t>Practice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delivering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speech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front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audience.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"/>
            </a:pPr>
            <a:endParaRPr sz="405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spc="-25" dirty="0">
                <a:latin typeface="Times New Roman"/>
                <a:cs typeface="Times New Roman"/>
              </a:rPr>
              <a:t>Avoid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preparing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overnight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express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speech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405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spcBef>
                <a:spcPts val="5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dirty="0">
                <a:latin typeface="Times New Roman"/>
                <a:cs typeface="Times New Roman"/>
              </a:rPr>
              <a:t>Eye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contact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entire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audience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critical.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834183"/>
              </p:ext>
            </p:extLst>
          </p:nvPr>
        </p:nvGraphicFramePr>
        <p:xfrm>
          <a:off x="431533" y="135254"/>
          <a:ext cx="11491595" cy="6520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6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88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Weeks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Contents/Topics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5842000">
                        <a:lnSpc>
                          <a:spcPts val="2160"/>
                        </a:lnSpc>
                        <a:spcBef>
                          <a:spcPts val="1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What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Communication?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Let’s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Discover!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Course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Introduction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2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100"/>
                        </a:lnSpc>
                      </a:pP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Conversational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Skills: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Small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Talk,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Maintaining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Ending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Conversation.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Practice.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 algn="ctr">
                        <a:lnSpc>
                          <a:spcPts val="2105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ts val="2105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The Sounds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English-</a:t>
                      </a:r>
                      <a:r>
                        <a:rPr sz="1800" spc="-70" dirty="0">
                          <a:latin typeface="Times New Roman"/>
                          <a:cs typeface="Times New Roman"/>
                        </a:rPr>
                        <a:t>IPA</a:t>
                      </a:r>
                      <a:r>
                        <a:rPr sz="18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Symbols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Experiencing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Public Speaking-Impromptu</a:t>
                      </a:r>
                      <a:r>
                        <a:rPr sz="1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speech (Who am 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I?)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ctr">
                        <a:lnSpc>
                          <a:spcPts val="2105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105"/>
                        </a:lnSpc>
                      </a:pP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Word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Sentence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Stress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+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Presentation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Skills-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Content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generation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delivering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practice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>
                        <a:lnSpc>
                          <a:spcPts val="2105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105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English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Intonation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+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Presentation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Skills-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Using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support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material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effectively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>
                        <a:lnSpc>
                          <a:spcPts val="2105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6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105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Mid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 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algn="ctr">
                        <a:lnSpc>
                          <a:spcPts val="2105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7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105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LAB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MID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ts val="2105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8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105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Listening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Lesson,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Persuasive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skill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ts val="211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9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11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Listening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Lesson,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800" spc="0" dirty="0" smtClean="0">
                          <a:latin typeface="Times New Roman"/>
                          <a:cs typeface="Times New Roman"/>
                        </a:rPr>
                        <a:t>Demonstration</a:t>
                      </a:r>
                      <a:r>
                        <a:rPr lang="en-US" sz="1800" spc="0" baseline="0" dirty="0" smtClean="0">
                          <a:latin typeface="Times New Roman"/>
                          <a:cs typeface="Times New Roman"/>
                        </a:rPr>
                        <a:t> Speech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R="760730" algn="r">
                        <a:lnSpc>
                          <a:spcPts val="2110"/>
                        </a:lnSpc>
                      </a:pP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11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Listening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Lesson,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Business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Meetings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R="1905" algn="ctr">
                        <a:lnSpc>
                          <a:spcPts val="2110"/>
                        </a:lnSpc>
                      </a:pP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11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11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Mid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 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R="760730" algn="r">
                        <a:lnSpc>
                          <a:spcPts val="2110"/>
                        </a:lnSpc>
                      </a:pP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11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Listening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Lesson,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Reporting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Skills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marR="760730" algn="r">
                        <a:lnSpc>
                          <a:spcPts val="2110"/>
                        </a:lnSpc>
                      </a:pP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13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11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Listening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Lesson,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Business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Meetings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Practice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R="760730" algn="r">
                        <a:lnSpc>
                          <a:spcPts val="2110"/>
                        </a:lnSpc>
                      </a:pP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14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11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Final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Listening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Exam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R="760730" algn="r">
                        <a:lnSpc>
                          <a:spcPts val="2110"/>
                        </a:lnSpc>
                      </a:pP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15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110"/>
                        </a:lnSpc>
                      </a:pPr>
                      <a:r>
                        <a:rPr lang="en-US" sz="1800" spc="-10" dirty="0" smtClean="0">
                          <a:latin typeface="Times New Roman"/>
                          <a:cs typeface="Times New Roman"/>
                        </a:rPr>
                        <a:t>Demonstration</a:t>
                      </a:r>
                      <a:r>
                        <a:rPr lang="en-US" sz="1800" spc="-10" baseline="0" dirty="0" smtClean="0">
                          <a:latin typeface="Times New Roman"/>
                          <a:cs typeface="Times New Roman"/>
                        </a:rPr>
                        <a:t> Speech</a:t>
                      </a:r>
                      <a:r>
                        <a:rPr sz="1800" spc="-45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Marked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task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marR="760730" algn="r">
                        <a:lnSpc>
                          <a:spcPts val="2115"/>
                        </a:lnSpc>
                      </a:pP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16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115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Business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Meetings.</a:t>
                      </a:r>
                      <a:r>
                        <a:rPr sz="18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Marked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task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8700" rIns="0" bIns="0" rtlCol="0">
            <a:spAutoFit/>
          </a:bodyPr>
          <a:lstStyle/>
          <a:p>
            <a:pPr marL="428625">
              <a:lnSpc>
                <a:spcPct val="100000"/>
              </a:lnSpc>
              <a:spcBef>
                <a:spcPts val="105"/>
              </a:spcBef>
            </a:pPr>
            <a:r>
              <a:rPr dirty="0"/>
              <a:t>Dynamic</a:t>
            </a:r>
            <a:r>
              <a:rPr spc="-130" dirty="0"/>
              <a:t> </a:t>
            </a:r>
            <a:r>
              <a:rPr dirty="0"/>
              <a:t>Tips</a:t>
            </a:r>
            <a:r>
              <a:rPr spc="-15" dirty="0"/>
              <a:t> </a:t>
            </a:r>
            <a:r>
              <a:rPr dirty="0"/>
              <a:t>for</a:t>
            </a:r>
            <a:r>
              <a:rPr spc="-90" dirty="0"/>
              <a:t> </a:t>
            </a:r>
            <a:r>
              <a:rPr dirty="0"/>
              <a:t>Better</a:t>
            </a:r>
            <a:r>
              <a:rPr spc="-130" dirty="0"/>
              <a:t> </a:t>
            </a:r>
            <a:r>
              <a:rPr dirty="0"/>
              <a:t>Speech</a:t>
            </a:r>
            <a:r>
              <a:rPr spc="-10" dirty="0"/>
              <a:t> Delivery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3857"/>
            <a:ext cx="9774555" cy="3903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indent="-283210">
              <a:lnSpc>
                <a:spcPct val="100000"/>
              </a:lnSpc>
              <a:spcBef>
                <a:spcPts val="95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dirty="0">
                <a:latin typeface="Times New Roman"/>
                <a:cs typeface="Times New Roman"/>
              </a:rPr>
              <a:t>What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thinking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during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speech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important.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"/>
            </a:pPr>
            <a:endParaRPr sz="44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3030"/>
              </a:lnSpc>
              <a:spcBef>
                <a:spcPts val="5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dirty="0">
                <a:latin typeface="Times New Roman"/>
                <a:cs typeface="Times New Roman"/>
              </a:rPr>
              <a:t>Do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not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read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more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than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two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three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lines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quoted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material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before </a:t>
            </a:r>
            <a:r>
              <a:rPr sz="2800" dirty="0">
                <a:latin typeface="Times New Roman"/>
                <a:cs typeface="Times New Roman"/>
              </a:rPr>
              <a:t>looking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up.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"/>
            </a:pPr>
            <a:endParaRPr sz="400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dirty="0">
                <a:latin typeface="Times New Roman"/>
                <a:cs typeface="Times New Roman"/>
              </a:rPr>
              <a:t>Learn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speech,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do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not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memorize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it.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405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dirty="0">
                <a:latin typeface="Times New Roman"/>
                <a:cs typeface="Times New Roman"/>
              </a:rPr>
              <a:t>Do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not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use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4*6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note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card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method.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8700" rIns="0" bIns="0" rtlCol="0">
            <a:spAutoFit/>
          </a:bodyPr>
          <a:lstStyle/>
          <a:p>
            <a:pPr marL="428625">
              <a:lnSpc>
                <a:spcPct val="100000"/>
              </a:lnSpc>
              <a:spcBef>
                <a:spcPts val="105"/>
              </a:spcBef>
            </a:pPr>
            <a:r>
              <a:rPr dirty="0"/>
              <a:t>Dynamic</a:t>
            </a:r>
            <a:r>
              <a:rPr spc="-130" dirty="0"/>
              <a:t> </a:t>
            </a:r>
            <a:r>
              <a:rPr dirty="0"/>
              <a:t>Tips</a:t>
            </a:r>
            <a:r>
              <a:rPr spc="-15" dirty="0"/>
              <a:t> </a:t>
            </a:r>
            <a:r>
              <a:rPr dirty="0"/>
              <a:t>for</a:t>
            </a:r>
            <a:r>
              <a:rPr spc="-90" dirty="0"/>
              <a:t> </a:t>
            </a:r>
            <a:r>
              <a:rPr dirty="0"/>
              <a:t>Better</a:t>
            </a:r>
            <a:r>
              <a:rPr spc="-130" dirty="0"/>
              <a:t> </a:t>
            </a:r>
            <a:r>
              <a:rPr dirty="0"/>
              <a:t>Speech</a:t>
            </a:r>
            <a:r>
              <a:rPr spc="-10" dirty="0"/>
              <a:t> Delivery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61185"/>
            <a:ext cx="7035165" cy="420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indent="-283210">
              <a:lnSpc>
                <a:spcPct val="100000"/>
              </a:lnSpc>
              <a:spcBef>
                <a:spcPts val="95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dirty="0">
                <a:latin typeface="Times New Roman"/>
                <a:cs typeface="Times New Roman"/>
              </a:rPr>
              <a:t>Use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hand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gestures.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sz="350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dirty="0">
                <a:latin typeface="Times New Roman"/>
                <a:cs typeface="Times New Roman"/>
              </a:rPr>
              <a:t>Smile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audience.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Wingdings"/>
              <a:buChar char=""/>
            </a:pPr>
            <a:endParaRPr sz="345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spc="-25" dirty="0">
                <a:latin typeface="Times New Roman"/>
                <a:cs typeface="Times New Roman"/>
              </a:rPr>
              <a:t>Avoid</a:t>
            </a:r>
            <a:r>
              <a:rPr sz="2800" spc="-1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monotone</a:t>
            </a:r>
            <a:r>
              <a:rPr sz="2800" spc="-1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speaking.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"/>
            </a:pPr>
            <a:endParaRPr sz="345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dirty="0">
                <a:latin typeface="Times New Roman"/>
                <a:cs typeface="Times New Roman"/>
              </a:rPr>
              <a:t>Do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wander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up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down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aisles.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Wingdings"/>
              <a:buChar char=""/>
            </a:pPr>
            <a:endParaRPr sz="345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dirty="0">
                <a:latin typeface="Times New Roman"/>
                <a:cs typeface="Times New Roman"/>
              </a:rPr>
              <a:t>Pause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moment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before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beginning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speech.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8700" rIns="0" bIns="0" rtlCol="0">
            <a:spAutoFit/>
          </a:bodyPr>
          <a:lstStyle/>
          <a:p>
            <a:pPr marL="428625">
              <a:lnSpc>
                <a:spcPct val="100000"/>
              </a:lnSpc>
              <a:spcBef>
                <a:spcPts val="105"/>
              </a:spcBef>
            </a:pPr>
            <a:r>
              <a:rPr dirty="0"/>
              <a:t>Dynamic</a:t>
            </a:r>
            <a:r>
              <a:rPr spc="-130" dirty="0"/>
              <a:t> </a:t>
            </a:r>
            <a:r>
              <a:rPr dirty="0"/>
              <a:t>Tips</a:t>
            </a:r>
            <a:r>
              <a:rPr spc="-15" dirty="0"/>
              <a:t> </a:t>
            </a:r>
            <a:r>
              <a:rPr dirty="0"/>
              <a:t>for</a:t>
            </a:r>
            <a:r>
              <a:rPr spc="-90" dirty="0"/>
              <a:t> </a:t>
            </a:r>
            <a:r>
              <a:rPr dirty="0"/>
              <a:t>Better</a:t>
            </a:r>
            <a:r>
              <a:rPr spc="-130" dirty="0"/>
              <a:t> </a:t>
            </a:r>
            <a:r>
              <a:rPr dirty="0"/>
              <a:t>Speech</a:t>
            </a:r>
            <a:r>
              <a:rPr spc="-10" dirty="0"/>
              <a:t> Delivery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3857"/>
            <a:ext cx="9415145" cy="3903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indent="-283210">
              <a:lnSpc>
                <a:spcPct val="100000"/>
              </a:lnSpc>
              <a:spcBef>
                <a:spcPts val="95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dirty="0">
                <a:latin typeface="Times New Roman"/>
                <a:cs typeface="Times New Roman"/>
              </a:rPr>
              <a:t>Do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not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chew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gum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during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presentation.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"/>
            </a:pPr>
            <a:endParaRPr sz="405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spc="-30" dirty="0">
                <a:latin typeface="Times New Roman"/>
                <a:cs typeface="Times New Roman"/>
              </a:rPr>
              <a:t>Avoid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putting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hands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pocket.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44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3020"/>
              </a:lnSpc>
              <a:spcBef>
                <a:spcPts val="5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dirty="0">
                <a:latin typeface="Times New Roman"/>
                <a:cs typeface="Times New Roman"/>
              </a:rPr>
              <a:t>Do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not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play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clothes,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jewellery,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hair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during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speech.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"/>
            </a:pPr>
            <a:endParaRPr sz="400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dirty="0">
                <a:latin typeface="Times New Roman"/>
                <a:cs typeface="Times New Roman"/>
              </a:rPr>
              <a:t>Do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not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lock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legs.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8700" rIns="0" bIns="0" rtlCol="0">
            <a:spAutoFit/>
          </a:bodyPr>
          <a:lstStyle/>
          <a:p>
            <a:pPr marL="428625">
              <a:lnSpc>
                <a:spcPct val="100000"/>
              </a:lnSpc>
              <a:spcBef>
                <a:spcPts val="105"/>
              </a:spcBef>
            </a:pPr>
            <a:r>
              <a:rPr dirty="0"/>
              <a:t>Dynamic</a:t>
            </a:r>
            <a:r>
              <a:rPr spc="-130" dirty="0"/>
              <a:t> </a:t>
            </a:r>
            <a:r>
              <a:rPr dirty="0"/>
              <a:t>Tips</a:t>
            </a:r>
            <a:r>
              <a:rPr spc="-15" dirty="0"/>
              <a:t> </a:t>
            </a:r>
            <a:r>
              <a:rPr dirty="0"/>
              <a:t>for</a:t>
            </a:r>
            <a:r>
              <a:rPr spc="-90" dirty="0"/>
              <a:t> </a:t>
            </a:r>
            <a:r>
              <a:rPr dirty="0"/>
              <a:t>Better</a:t>
            </a:r>
            <a:r>
              <a:rPr spc="-130" dirty="0"/>
              <a:t> </a:t>
            </a:r>
            <a:r>
              <a:rPr dirty="0"/>
              <a:t>Speech</a:t>
            </a:r>
            <a:r>
              <a:rPr spc="-10" dirty="0"/>
              <a:t> Delivery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2316606"/>
            <a:ext cx="7778115" cy="3518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indent="-283210">
              <a:lnSpc>
                <a:spcPct val="100000"/>
              </a:lnSpc>
              <a:spcBef>
                <a:spcPts val="95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dirty="0">
                <a:latin typeface="Times New Roman"/>
                <a:cs typeface="Times New Roman"/>
              </a:rPr>
              <a:t>Do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lean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podium.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Do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grab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podium.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405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dirty="0">
                <a:latin typeface="Times New Roman"/>
                <a:cs typeface="Times New Roman"/>
              </a:rPr>
              <a:t>Think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positive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thoughts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throughout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presentation.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"/>
            </a:pPr>
            <a:endParaRPr sz="405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spc="-30" dirty="0">
                <a:latin typeface="Times New Roman"/>
                <a:cs typeface="Times New Roman"/>
              </a:rPr>
              <a:t>Avoid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leaning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against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blackboard.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"/>
            </a:pPr>
            <a:endParaRPr sz="405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dirty="0">
                <a:latin typeface="Times New Roman"/>
                <a:cs typeface="Times New Roman"/>
              </a:rPr>
              <a:t>Keep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mind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that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expert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on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topic.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8700" rIns="0" bIns="0" rtlCol="0">
            <a:spAutoFit/>
          </a:bodyPr>
          <a:lstStyle/>
          <a:p>
            <a:pPr marL="428625">
              <a:lnSpc>
                <a:spcPct val="100000"/>
              </a:lnSpc>
              <a:spcBef>
                <a:spcPts val="105"/>
              </a:spcBef>
            </a:pPr>
            <a:r>
              <a:rPr dirty="0"/>
              <a:t>Dynamic</a:t>
            </a:r>
            <a:r>
              <a:rPr spc="-130" dirty="0"/>
              <a:t> </a:t>
            </a:r>
            <a:r>
              <a:rPr dirty="0"/>
              <a:t>Tips</a:t>
            </a:r>
            <a:r>
              <a:rPr spc="-15" dirty="0"/>
              <a:t> </a:t>
            </a:r>
            <a:r>
              <a:rPr dirty="0"/>
              <a:t>for</a:t>
            </a:r>
            <a:r>
              <a:rPr spc="-90" dirty="0"/>
              <a:t> </a:t>
            </a:r>
            <a:r>
              <a:rPr dirty="0"/>
              <a:t>Better</a:t>
            </a:r>
            <a:r>
              <a:rPr spc="-130" dirty="0"/>
              <a:t> </a:t>
            </a:r>
            <a:r>
              <a:rPr dirty="0"/>
              <a:t>Speech</a:t>
            </a:r>
            <a:r>
              <a:rPr spc="-10" dirty="0"/>
              <a:t> Delivery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25751"/>
            <a:ext cx="10515600" cy="43510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803857"/>
            <a:ext cx="9019540" cy="3519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indent="-283210">
              <a:lnSpc>
                <a:spcPct val="100000"/>
              </a:lnSpc>
              <a:spcBef>
                <a:spcPts val="95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dirty="0">
                <a:latin typeface="Times New Roman"/>
                <a:cs typeface="Times New Roman"/>
              </a:rPr>
              <a:t>Never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apologize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audience.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"/>
            </a:pPr>
            <a:endParaRPr sz="405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dirty="0">
                <a:latin typeface="Times New Roman"/>
                <a:cs typeface="Times New Roman"/>
              </a:rPr>
              <a:t>Emphasize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important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words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pauses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vocal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emphasis.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"/>
            </a:pPr>
            <a:endParaRPr sz="405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spc="-25" dirty="0">
                <a:latin typeface="Times New Roman"/>
                <a:cs typeface="Times New Roman"/>
              </a:rPr>
              <a:t>Avoid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holding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pen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hand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during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presentation.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405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spcBef>
                <a:spcPts val="5"/>
              </a:spcBef>
              <a:buSzPct val="96428"/>
              <a:buFont typeface="Wingdings"/>
              <a:buChar char=""/>
              <a:tabLst>
                <a:tab pos="295910" algn="l"/>
              </a:tabLst>
            </a:pPr>
            <a:r>
              <a:rPr sz="2800" dirty="0">
                <a:latin typeface="Times New Roman"/>
                <a:cs typeface="Times New Roman"/>
              </a:rPr>
              <a:t>Practice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speech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using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visuals.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b="0" dirty="0">
                <a:latin typeface="Times New Roman"/>
                <a:cs typeface="Times New Roman"/>
              </a:rPr>
              <a:t>Difference</a:t>
            </a:r>
            <a:r>
              <a:rPr b="0" spc="-5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between</a:t>
            </a:r>
            <a:r>
              <a:rPr b="0" spc="-5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Public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Speaking</a:t>
            </a:r>
            <a:r>
              <a:rPr b="0" spc="-4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and</a:t>
            </a:r>
            <a:r>
              <a:rPr b="0" spc="-40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Normal Conversation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15683" y="1819275"/>
          <a:ext cx="11437620" cy="4876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1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8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800" b="1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Public</a:t>
                      </a:r>
                      <a:r>
                        <a:rPr sz="2800" b="1" spc="-8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Speaking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800" b="1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Normal</a:t>
                      </a:r>
                      <a:r>
                        <a:rPr sz="2800" b="1" spc="-95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Conversation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8640">
                <a:tc>
                  <a:txBody>
                    <a:bodyPr/>
                    <a:lstStyle/>
                    <a:p>
                      <a:pPr marL="434340" indent="-343535">
                        <a:lnSpc>
                          <a:spcPct val="100000"/>
                        </a:lnSpc>
                        <a:spcBef>
                          <a:spcPts val="265"/>
                        </a:spcBef>
                        <a:buAutoNum type="arabicPeriod"/>
                        <a:tabLst>
                          <a:tab pos="434975" algn="l"/>
                        </a:tabLst>
                      </a:pPr>
                      <a:r>
                        <a:rPr sz="2800" spc="-1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Formal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434340" marR="86995" indent="-342900">
                        <a:lnSpc>
                          <a:spcPct val="100000"/>
                        </a:lnSpc>
                        <a:buAutoNum type="arabicPeriod"/>
                        <a:tabLst>
                          <a:tab pos="434975" algn="l"/>
                        </a:tabLst>
                      </a:pP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Can</a:t>
                      </a:r>
                      <a:r>
                        <a:rPr sz="2800" spc="-65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be</a:t>
                      </a:r>
                      <a:r>
                        <a:rPr sz="2800" spc="-7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2800" spc="-55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inform,</a:t>
                      </a:r>
                      <a:r>
                        <a:rPr sz="2800" spc="-65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persuade,</a:t>
                      </a:r>
                      <a:r>
                        <a:rPr sz="2800" spc="-7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instruct, </a:t>
                      </a: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or</a:t>
                      </a:r>
                      <a:r>
                        <a:rPr sz="2800" spc="-2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entertain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434340" indent="-343535">
                        <a:lnSpc>
                          <a:spcPct val="100000"/>
                        </a:lnSpc>
                        <a:buAutoNum type="arabicPeriod"/>
                        <a:tabLst>
                          <a:tab pos="434975" algn="l"/>
                        </a:tabLst>
                      </a:pPr>
                      <a:r>
                        <a:rPr sz="2800" spc="-1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Structured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434340" indent="-343535">
                        <a:lnSpc>
                          <a:spcPct val="100000"/>
                        </a:lnSpc>
                        <a:buAutoNum type="arabicPeriod"/>
                        <a:tabLst>
                          <a:tab pos="434975" algn="l"/>
                        </a:tabLst>
                      </a:pP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Time</a:t>
                      </a:r>
                      <a:r>
                        <a:rPr sz="2800" spc="-17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limits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434340" indent="-343535">
                        <a:lnSpc>
                          <a:spcPct val="100000"/>
                        </a:lnSpc>
                        <a:spcBef>
                          <a:spcPts val="5"/>
                        </a:spcBef>
                        <a:buAutoNum type="arabicPeriod"/>
                        <a:tabLst>
                          <a:tab pos="434975" algn="l"/>
                        </a:tabLst>
                      </a:pP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Mostly</a:t>
                      </a:r>
                      <a:r>
                        <a:rPr sz="2800" spc="-85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practiced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434975" indent="-343535">
                        <a:lnSpc>
                          <a:spcPct val="100000"/>
                        </a:lnSpc>
                        <a:spcBef>
                          <a:spcPts val="265"/>
                        </a:spcBef>
                        <a:buAutoNum type="arabicPeriod"/>
                        <a:tabLst>
                          <a:tab pos="435609" algn="l"/>
                        </a:tabLst>
                      </a:pPr>
                      <a:r>
                        <a:rPr sz="2800" spc="-1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Informal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434975" marR="234950" indent="-342900">
                        <a:lnSpc>
                          <a:spcPct val="100000"/>
                        </a:lnSpc>
                        <a:buAutoNum type="arabicPeriod"/>
                        <a:tabLst>
                          <a:tab pos="435609" algn="l"/>
                        </a:tabLst>
                      </a:pP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Purpose</a:t>
                      </a:r>
                      <a:r>
                        <a:rPr sz="2800" spc="-8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2800" spc="-6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mostly</a:t>
                      </a:r>
                      <a:r>
                        <a:rPr sz="2800" spc="-5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entertainment,</a:t>
                      </a:r>
                      <a:r>
                        <a:rPr sz="2800" spc="-6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25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or </a:t>
                      </a: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inform</a:t>
                      </a:r>
                      <a:r>
                        <a:rPr sz="2800" spc="-65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2800" spc="-6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persuade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434975" indent="-343535">
                        <a:lnSpc>
                          <a:spcPct val="100000"/>
                        </a:lnSpc>
                        <a:buAutoNum type="arabicPeriod"/>
                        <a:tabLst>
                          <a:tab pos="435609" algn="l"/>
                        </a:tabLst>
                      </a:pP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Spontaneous</a:t>
                      </a:r>
                      <a:r>
                        <a:rPr sz="2800" spc="-15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topics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434975" marR="311150" indent="-342900">
                        <a:lnSpc>
                          <a:spcPct val="100000"/>
                        </a:lnSpc>
                        <a:buAutoNum type="arabicPeriod"/>
                        <a:tabLst>
                          <a:tab pos="435609" algn="l"/>
                        </a:tabLst>
                      </a:pP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Usually</a:t>
                      </a:r>
                      <a:r>
                        <a:rPr sz="2800" spc="-65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go</a:t>
                      </a:r>
                      <a:r>
                        <a:rPr sz="2800" spc="-45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2800" spc="-6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without</a:t>
                      </a:r>
                      <a:r>
                        <a:rPr sz="2800" spc="-6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800" spc="-65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pressure </a:t>
                      </a: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800" spc="-4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time</a:t>
                      </a:r>
                      <a:r>
                        <a:rPr sz="2800" spc="-5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limit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434975" indent="-343535">
                        <a:lnSpc>
                          <a:spcPct val="100000"/>
                        </a:lnSpc>
                        <a:spcBef>
                          <a:spcPts val="5"/>
                        </a:spcBef>
                        <a:buAutoNum type="arabicPeriod"/>
                        <a:tabLst>
                          <a:tab pos="435609" algn="l"/>
                        </a:tabLst>
                      </a:pP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Rarely</a:t>
                      </a:r>
                      <a:r>
                        <a:rPr sz="2800" spc="-95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practiced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434975" marR="664210" indent="-342900">
                        <a:lnSpc>
                          <a:spcPct val="100000"/>
                        </a:lnSpc>
                        <a:buAutoNum type="arabicPeriod"/>
                        <a:tabLst>
                          <a:tab pos="435609" algn="l"/>
                        </a:tabLst>
                      </a:pP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Often</a:t>
                      </a:r>
                      <a:r>
                        <a:rPr sz="2800" spc="-75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interrupted</a:t>
                      </a:r>
                      <a:r>
                        <a:rPr sz="2800" spc="-105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2800" spc="-8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questions </a:t>
                      </a:r>
                      <a:r>
                        <a:rPr sz="280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2800" spc="-5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1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comments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73761"/>
            <a:ext cx="8426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spc="-10" dirty="0"/>
              <a:t> </a:t>
            </a:r>
            <a:r>
              <a:rPr dirty="0"/>
              <a:t>ELEMENTS</a:t>
            </a:r>
            <a:r>
              <a:rPr spc="-20" dirty="0"/>
              <a:t> </a:t>
            </a:r>
            <a:r>
              <a:rPr dirty="0"/>
              <a:t>OF</a:t>
            </a:r>
            <a:r>
              <a:rPr spc="-170" dirty="0"/>
              <a:t> </a:t>
            </a:r>
            <a:r>
              <a:rPr spc="-10" dirty="0"/>
              <a:t>DELIVERY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98292"/>
            <a:ext cx="2860675" cy="462724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Voice</a:t>
            </a:r>
            <a:endParaRPr sz="2800">
              <a:latin typeface="Times New Roman"/>
              <a:cs typeface="Times New Roman"/>
            </a:endParaRPr>
          </a:p>
          <a:p>
            <a:pPr marL="382905" indent="-370840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383540" algn="l"/>
              </a:tabLst>
            </a:pPr>
            <a:r>
              <a:rPr sz="2800" spc="-10" dirty="0">
                <a:solidFill>
                  <a:srgbClr val="2E5496"/>
                </a:solidFill>
                <a:latin typeface="Times New Roman"/>
                <a:cs typeface="Times New Roman"/>
              </a:rPr>
              <a:t>Loudness</a:t>
            </a:r>
            <a:endParaRPr sz="280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spcBef>
                <a:spcPts val="660"/>
              </a:spcBef>
              <a:buFont typeface="Wingdings"/>
              <a:buChar char=""/>
              <a:tabLst>
                <a:tab pos="295910" algn="l"/>
              </a:tabLst>
            </a:pPr>
            <a:r>
              <a:rPr sz="2800" spc="-20" dirty="0">
                <a:solidFill>
                  <a:srgbClr val="2E5496"/>
                </a:solidFill>
                <a:latin typeface="Times New Roman"/>
                <a:cs typeface="Times New Roman"/>
              </a:rPr>
              <a:t>Tone</a:t>
            </a:r>
            <a:endParaRPr sz="280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spcBef>
                <a:spcPts val="660"/>
              </a:spcBef>
              <a:buFont typeface="Wingdings"/>
              <a:buChar char=""/>
              <a:tabLst>
                <a:tab pos="295910" algn="l"/>
              </a:tabLst>
            </a:pPr>
            <a:r>
              <a:rPr sz="2800" spc="-10" dirty="0">
                <a:solidFill>
                  <a:srgbClr val="2E5496"/>
                </a:solidFill>
                <a:latin typeface="Times New Roman"/>
                <a:cs typeface="Times New Roman"/>
              </a:rPr>
              <a:t>Speed</a:t>
            </a:r>
            <a:endParaRPr sz="280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295910" algn="l"/>
              </a:tabLst>
            </a:pPr>
            <a:r>
              <a:rPr sz="2800" spc="-10" dirty="0">
                <a:solidFill>
                  <a:srgbClr val="2E5496"/>
                </a:solidFill>
                <a:latin typeface="Times New Roman"/>
                <a:cs typeface="Times New Roman"/>
              </a:rPr>
              <a:t>Pauses</a:t>
            </a:r>
            <a:endParaRPr sz="280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spcBef>
                <a:spcPts val="660"/>
              </a:spcBef>
              <a:buFont typeface="Wingdings"/>
              <a:buChar char=""/>
              <a:tabLst>
                <a:tab pos="295910" algn="l"/>
              </a:tabLst>
            </a:pPr>
            <a:r>
              <a:rPr sz="2800" spc="-70" dirty="0">
                <a:solidFill>
                  <a:srgbClr val="2E5496"/>
                </a:solidFill>
                <a:latin typeface="Times New Roman"/>
                <a:cs typeface="Times New Roman"/>
              </a:rPr>
              <a:t>Voice</a:t>
            </a:r>
            <a:r>
              <a:rPr sz="2800" spc="-85" dirty="0">
                <a:solidFill>
                  <a:srgbClr val="2E549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2E5496"/>
                </a:solidFill>
                <a:latin typeface="Times New Roman"/>
                <a:cs typeface="Times New Roman"/>
              </a:rPr>
              <a:t>Modulation</a:t>
            </a:r>
            <a:endParaRPr sz="280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spcBef>
                <a:spcPts val="660"/>
              </a:spcBef>
              <a:buFont typeface="Wingdings"/>
              <a:buChar char=""/>
              <a:tabLst>
                <a:tab pos="295910" algn="l"/>
              </a:tabLst>
            </a:pPr>
            <a:r>
              <a:rPr sz="2800" spc="-45" dirty="0">
                <a:solidFill>
                  <a:srgbClr val="2E5496"/>
                </a:solidFill>
                <a:latin typeface="Times New Roman"/>
                <a:cs typeface="Times New Roman"/>
              </a:rPr>
              <a:t>Word</a:t>
            </a:r>
            <a:r>
              <a:rPr sz="2800" spc="-110" dirty="0">
                <a:solidFill>
                  <a:srgbClr val="2E549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2E5496"/>
                </a:solidFill>
                <a:latin typeface="Times New Roman"/>
                <a:cs typeface="Times New Roman"/>
              </a:rPr>
              <a:t>Stress</a:t>
            </a:r>
            <a:endParaRPr sz="280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295910" algn="l"/>
              </a:tabLst>
            </a:pPr>
            <a:r>
              <a:rPr sz="2800" spc="-10" dirty="0">
                <a:solidFill>
                  <a:srgbClr val="2E5496"/>
                </a:solidFill>
                <a:latin typeface="Times New Roman"/>
                <a:cs typeface="Times New Roman"/>
              </a:rPr>
              <a:t>Pronunciation</a:t>
            </a:r>
            <a:endParaRPr sz="2800">
              <a:latin typeface="Times New Roman"/>
              <a:cs typeface="Times New Roman"/>
            </a:endParaRPr>
          </a:p>
          <a:p>
            <a:pPr marL="295275" indent="-283210">
              <a:lnSpc>
                <a:spcPct val="100000"/>
              </a:lnSpc>
              <a:spcBef>
                <a:spcPts val="660"/>
              </a:spcBef>
              <a:buFont typeface="Wingdings"/>
              <a:buChar char=""/>
              <a:tabLst>
                <a:tab pos="295910" algn="l"/>
              </a:tabLst>
            </a:pPr>
            <a:r>
              <a:rPr sz="2800" spc="-10" dirty="0">
                <a:solidFill>
                  <a:srgbClr val="2E5496"/>
                </a:solidFill>
                <a:latin typeface="Times New Roman"/>
                <a:cs typeface="Times New Roman"/>
              </a:rPr>
              <a:t>Articulation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40168" y="3854196"/>
            <a:ext cx="4273550" cy="2569845"/>
            <a:chOff x="7440168" y="3854196"/>
            <a:chExt cx="4273550" cy="25698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9312" y="3863340"/>
              <a:ext cx="4255008" cy="25511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444740" y="3858768"/>
              <a:ext cx="4264660" cy="2560955"/>
            </a:xfrm>
            <a:custGeom>
              <a:avLst/>
              <a:gdLst/>
              <a:ahLst/>
              <a:cxnLst/>
              <a:rect l="l" t="t" r="r" b="b"/>
              <a:pathLst>
                <a:path w="4264659" h="2560954">
                  <a:moveTo>
                    <a:pt x="429894" y="0"/>
                  </a:moveTo>
                  <a:lnTo>
                    <a:pt x="3834510" y="0"/>
                  </a:lnTo>
                  <a:lnTo>
                    <a:pt x="3878579" y="2412"/>
                  </a:lnTo>
                  <a:lnTo>
                    <a:pt x="3920998" y="8762"/>
                  </a:lnTo>
                  <a:lnTo>
                    <a:pt x="3962400" y="19303"/>
                  </a:lnTo>
                  <a:lnTo>
                    <a:pt x="4001642" y="33654"/>
                  </a:lnTo>
                  <a:lnTo>
                    <a:pt x="4039361" y="51688"/>
                  </a:lnTo>
                  <a:lnTo>
                    <a:pt x="4074667" y="73405"/>
                  </a:lnTo>
                  <a:lnTo>
                    <a:pt x="4107941" y="98297"/>
                  </a:lnTo>
                  <a:lnTo>
                    <a:pt x="4138421" y="125983"/>
                  </a:lnTo>
                  <a:lnTo>
                    <a:pt x="4166107" y="156463"/>
                  </a:lnTo>
                  <a:lnTo>
                    <a:pt x="4191000" y="189737"/>
                  </a:lnTo>
                  <a:lnTo>
                    <a:pt x="4212716" y="225043"/>
                  </a:lnTo>
                  <a:lnTo>
                    <a:pt x="4230751" y="262762"/>
                  </a:lnTo>
                  <a:lnTo>
                    <a:pt x="4245229" y="302005"/>
                  </a:lnTo>
                  <a:lnTo>
                    <a:pt x="4255642" y="343407"/>
                  </a:lnTo>
                  <a:lnTo>
                    <a:pt x="4261992" y="385952"/>
                  </a:lnTo>
                  <a:lnTo>
                    <a:pt x="4264406" y="429894"/>
                  </a:lnTo>
                  <a:lnTo>
                    <a:pt x="4264406" y="2130755"/>
                  </a:lnTo>
                  <a:lnTo>
                    <a:pt x="4261992" y="2174747"/>
                  </a:lnTo>
                  <a:lnTo>
                    <a:pt x="4255642" y="2217254"/>
                  </a:lnTo>
                  <a:lnTo>
                    <a:pt x="4245229" y="2258580"/>
                  </a:lnTo>
                  <a:lnTo>
                    <a:pt x="4230751" y="2297912"/>
                  </a:lnTo>
                  <a:lnTo>
                    <a:pt x="4212716" y="2335618"/>
                  </a:lnTo>
                  <a:lnTo>
                    <a:pt x="4191000" y="2370924"/>
                  </a:lnTo>
                  <a:lnTo>
                    <a:pt x="4166107" y="2404211"/>
                  </a:lnTo>
                  <a:lnTo>
                    <a:pt x="4138421" y="2434704"/>
                  </a:lnTo>
                  <a:lnTo>
                    <a:pt x="4107941" y="2462377"/>
                  </a:lnTo>
                  <a:lnTo>
                    <a:pt x="4074667" y="2487244"/>
                  </a:lnTo>
                  <a:lnTo>
                    <a:pt x="4039361" y="2508910"/>
                  </a:lnTo>
                  <a:lnTo>
                    <a:pt x="4001642" y="2526957"/>
                  </a:lnTo>
                  <a:lnTo>
                    <a:pt x="3962400" y="2541409"/>
                  </a:lnTo>
                  <a:lnTo>
                    <a:pt x="3920998" y="2551836"/>
                  </a:lnTo>
                  <a:lnTo>
                    <a:pt x="3878579" y="2558249"/>
                  </a:lnTo>
                  <a:lnTo>
                    <a:pt x="3834510" y="2560650"/>
                  </a:lnTo>
                  <a:lnTo>
                    <a:pt x="429894" y="2560650"/>
                  </a:lnTo>
                  <a:lnTo>
                    <a:pt x="385952" y="2558249"/>
                  </a:lnTo>
                  <a:lnTo>
                    <a:pt x="343407" y="2551836"/>
                  </a:lnTo>
                  <a:lnTo>
                    <a:pt x="302005" y="2541409"/>
                  </a:lnTo>
                  <a:lnTo>
                    <a:pt x="262762" y="2526957"/>
                  </a:lnTo>
                  <a:lnTo>
                    <a:pt x="225043" y="2508910"/>
                  </a:lnTo>
                  <a:lnTo>
                    <a:pt x="189737" y="2487244"/>
                  </a:lnTo>
                  <a:lnTo>
                    <a:pt x="156463" y="2462377"/>
                  </a:lnTo>
                  <a:lnTo>
                    <a:pt x="125983" y="2434704"/>
                  </a:lnTo>
                  <a:lnTo>
                    <a:pt x="98298" y="2404211"/>
                  </a:lnTo>
                  <a:lnTo>
                    <a:pt x="73405" y="2370924"/>
                  </a:lnTo>
                  <a:lnTo>
                    <a:pt x="51688" y="2335618"/>
                  </a:lnTo>
                  <a:lnTo>
                    <a:pt x="33654" y="2297912"/>
                  </a:lnTo>
                  <a:lnTo>
                    <a:pt x="19303" y="2258580"/>
                  </a:lnTo>
                  <a:lnTo>
                    <a:pt x="8762" y="2217254"/>
                  </a:lnTo>
                  <a:lnTo>
                    <a:pt x="2412" y="2174747"/>
                  </a:lnTo>
                  <a:lnTo>
                    <a:pt x="0" y="2130755"/>
                  </a:lnTo>
                  <a:lnTo>
                    <a:pt x="0" y="429894"/>
                  </a:lnTo>
                  <a:lnTo>
                    <a:pt x="2412" y="385952"/>
                  </a:lnTo>
                  <a:lnTo>
                    <a:pt x="8762" y="343407"/>
                  </a:lnTo>
                  <a:lnTo>
                    <a:pt x="19303" y="302005"/>
                  </a:lnTo>
                  <a:lnTo>
                    <a:pt x="33654" y="262762"/>
                  </a:lnTo>
                  <a:lnTo>
                    <a:pt x="51688" y="225043"/>
                  </a:lnTo>
                  <a:lnTo>
                    <a:pt x="73405" y="189737"/>
                  </a:lnTo>
                  <a:lnTo>
                    <a:pt x="98298" y="156463"/>
                  </a:lnTo>
                  <a:lnTo>
                    <a:pt x="125983" y="125983"/>
                  </a:lnTo>
                  <a:lnTo>
                    <a:pt x="156463" y="98297"/>
                  </a:lnTo>
                  <a:lnTo>
                    <a:pt x="189737" y="73405"/>
                  </a:lnTo>
                  <a:lnTo>
                    <a:pt x="225043" y="51688"/>
                  </a:lnTo>
                  <a:lnTo>
                    <a:pt x="262762" y="33654"/>
                  </a:lnTo>
                  <a:lnTo>
                    <a:pt x="302005" y="19303"/>
                  </a:lnTo>
                  <a:lnTo>
                    <a:pt x="343407" y="8762"/>
                  </a:lnTo>
                  <a:lnTo>
                    <a:pt x="385952" y="2412"/>
                  </a:lnTo>
                  <a:lnTo>
                    <a:pt x="429894" y="0"/>
                  </a:lnTo>
                  <a:close/>
                </a:path>
              </a:pathLst>
            </a:custGeom>
            <a:ln w="9144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27457"/>
            <a:ext cx="84258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ELEMENTS</a:t>
            </a:r>
            <a:r>
              <a:rPr spc="-10" dirty="0"/>
              <a:t> </a:t>
            </a:r>
            <a:r>
              <a:rPr dirty="0"/>
              <a:t>OF</a:t>
            </a:r>
            <a:r>
              <a:rPr spc="-170" dirty="0"/>
              <a:t> </a:t>
            </a:r>
            <a:r>
              <a:rPr spc="-10" dirty="0"/>
              <a:t>DELIVERY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15027"/>
            <a:ext cx="2778760" cy="446722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Body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Language</a:t>
            </a:r>
            <a:endParaRPr sz="2600">
              <a:latin typeface="Times New Roman"/>
              <a:cs typeface="Times New Roman"/>
            </a:endParaRPr>
          </a:p>
          <a:p>
            <a:pPr marL="276225" indent="-264160">
              <a:lnSpc>
                <a:spcPct val="100000"/>
              </a:lnSpc>
              <a:spcBef>
                <a:spcPts val="384"/>
              </a:spcBef>
              <a:buSzPct val="96153"/>
              <a:buFont typeface="Wingdings"/>
              <a:buChar char=""/>
              <a:tabLst>
                <a:tab pos="276860" algn="l"/>
              </a:tabLst>
            </a:pPr>
            <a:r>
              <a:rPr sz="2600" dirty="0">
                <a:solidFill>
                  <a:srgbClr val="2D75B6"/>
                </a:solidFill>
                <a:latin typeface="Times New Roman"/>
                <a:cs typeface="Times New Roman"/>
              </a:rPr>
              <a:t>Eye</a:t>
            </a:r>
            <a:r>
              <a:rPr sz="2600" spc="-10" dirty="0">
                <a:solidFill>
                  <a:srgbClr val="2D75B6"/>
                </a:solidFill>
                <a:latin typeface="Times New Roman"/>
                <a:cs typeface="Times New Roman"/>
              </a:rPr>
              <a:t> Contact</a:t>
            </a:r>
            <a:endParaRPr sz="2600">
              <a:latin typeface="Times New Roman"/>
              <a:cs typeface="Times New Roman"/>
            </a:endParaRPr>
          </a:p>
          <a:p>
            <a:pPr marL="275590" indent="-263525">
              <a:lnSpc>
                <a:spcPct val="100000"/>
              </a:lnSpc>
              <a:spcBef>
                <a:spcPts val="375"/>
              </a:spcBef>
              <a:buSzPct val="96153"/>
              <a:buFont typeface="Wingdings"/>
              <a:buChar char=""/>
              <a:tabLst>
                <a:tab pos="276225" algn="l"/>
              </a:tabLst>
            </a:pPr>
            <a:r>
              <a:rPr sz="2600" dirty="0">
                <a:solidFill>
                  <a:srgbClr val="2D75B6"/>
                </a:solidFill>
                <a:latin typeface="Times New Roman"/>
                <a:cs typeface="Times New Roman"/>
              </a:rPr>
              <a:t>Facial </a:t>
            </a:r>
            <a:r>
              <a:rPr sz="2600" spc="-10" dirty="0">
                <a:solidFill>
                  <a:srgbClr val="2D75B6"/>
                </a:solidFill>
                <a:latin typeface="Times New Roman"/>
                <a:cs typeface="Times New Roman"/>
              </a:rPr>
              <a:t>Expressions</a:t>
            </a:r>
            <a:endParaRPr sz="2600">
              <a:latin typeface="Times New Roman"/>
              <a:cs typeface="Times New Roman"/>
            </a:endParaRPr>
          </a:p>
          <a:p>
            <a:pPr marL="275590" indent="-263525">
              <a:lnSpc>
                <a:spcPct val="100000"/>
              </a:lnSpc>
              <a:spcBef>
                <a:spcPts val="370"/>
              </a:spcBef>
              <a:buSzPct val="96153"/>
              <a:buFont typeface="Wingdings"/>
              <a:buChar char=""/>
              <a:tabLst>
                <a:tab pos="276225" algn="l"/>
              </a:tabLst>
            </a:pPr>
            <a:r>
              <a:rPr sz="2600" spc="-10" dirty="0">
                <a:solidFill>
                  <a:srgbClr val="2D75B6"/>
                </a:solidFill>
                <a:latin typeface="Times New Roman"/>
                <a:cs typeface="Times New Roman"/>
              </a:rPr>
              <a:t>Posture</a:t>
            </a:r>
            <a:endParaRPr sz="2600">
              <a:latin typeface="Times New Roman"/>
              <a:cs typeface="Times New Roman"/>
            </a:endParaRPr>
          </a:p>
          <a:p>
            <a:pPr marL="276225" indent="-264160">
              <a:lnSpc>
                <a:spcPct val="100000"/>
              </a:lnSpc>
              <a:spcBef>
                <a:spcPts val="385"/>
              </a:spcBef>
              <a:buSzPct val="96153"/>
              <a:buFont typeface="Wingdings"/>
              <a:buChar char=""/>
              <a:tabLst>
                <a:tab pos="276860" algn="l"/>
              </a:tabLst>
            </a:pPr>
            <a:r>
              <a:rPr sz="2600" spc="-10" dirty="0">
                <a:solidFill>
                  <a:srgbClr val="2D75B6"/>
                </a:solidFill>
                <a:latin typeface="Times New Roman"/>
                <a:cs typeface="Times New Roman"/>
              </a:rPr>
              <a:t>Gesture</a:t>
            </a:r>
            <a:endParaRPr sz="2600">
              <a:latin typeface="Times New Roman"/>
              <a:cs typeface="Times New Roman"/>
            </a:endParaRPr>
          </a:p>
          <a:p>
            <a:pPr marL="275590" indent="-263525">
              <a:lnSpc>
                <a:spcPct val="100000"/>
              </a:lnSpc>
              <a:spcBef>
                <a:spcPts val="375"/>
              </a:spcBef>
              <a:buSzPct val="96153"/>
              <a:buFont typeface="Wingdings"/>
              <a:buChar char=""/>
              <a:tabLst>
                <a:tab pos="276225" algn="l"/>
              </a:tabLst>
            </a:pPr>
            <a:r>
              <a:rPr sz="2600" spc="-10" dirty="0">
                <a:solidFill>
                  <a:srgbClr val="2D75B6"/>
                </a:solidFill>
                <a:latin typeface="Times New Roman"/>
                <a:cs typeface="Times New Roman"/>
              </a:rPr>
              <a:t>Dressing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Times New Roman"/>
                <a:cs typeface="Times New Roman"/>
              </a:rPr>
              <a:t>Language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33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Using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spc="-30" dirty="0">
                <a:latin typeface="Times New Roman"/>
                <a:cs typeface="Times New Roman"/>
              </a:rPr>
              <a:t>Visual</a:t>
            </a:r>
            <a:r>
              <a:rPr sz="2600" spc="-12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Aids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40168" y="3854196"/>
            <a:ext cx="4273550" cy="2569845"/>
            <a:chOff x="7440168" y="3854196"/>
            <a:chExt cx="4273550" cy="25698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9312" y="3863340"/>
              <a:ext cx="4255008" cy="25511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444740" y="3858768"/>
              <a:ext cx="4264660" cy="2560955"/>
            </a:xfrm>
            <a:custGeom>
              <a:avLst/>
              <a:gdLst/>
              <a:ahLst/>
              <a:cxnLst/>
              <a:rect l="l" t="t" r="r" b="b"/>
              <a:pathLst>
                <a:path w="4264659" h="2560954">
                  <a:moveTo>
                    <a:pt x="429894" y="0"/>
                  </a:moveTo>
                  <a:lnTo>
                    <a:pt x="3834510" y="0"/>
                  </a:lnTo>
                  <a:lnTo>
                    <a:pt x="3878579" y="2412"/>
                  </a:lnTo>
                  <a:lnTo>
                    <a:pt x="3920998" y="8762"/>
                  </a:lnTo>
                  <a:lnTo>
                    <a:pt x="3962400" y="19303"/>
                  </a:lnTo>
                  <a:lnTo>
                    <a:pt x="4001642" y="33654"/>
                  </a:lnTo>
                  <a:lnTo>
                    <a:pt x="4039361" y="51688"/>
                  </a:lnTo>
                  <a:lnTo>
                    <a:pt x="4074667" y="73405"/>
                  </a:lnTo>
                  <a:lnTo>
                    <a:pt x="4107941" y="98297"/>
                  </a:lnTo>
                  <a:lnTo>
                    <a:pt x="4138421" y="125983"/>
                  </a:lnTo>
                  <a:lnTo>
                    <a:pt x="4166107" y="156463"/>
                  </a:lnTo>
                  <a:lnTo>
                    <a:pt x="4191000" y="189737"/>
                  </a:lnTo>
                  <a:lnTo>
                    <a:pt x="4212716" y="225043"/>
                  </a:lnTo>
                  <a:lnTo>
                    <a:pt x="4230751" y="262762"/>
                  </a:lnTo>
                  <a:lnTo>
                    <a:pt x="4245229" y="302005"/>
                  </a:lnTo>
                  <a:lnTo>
                    <a:pt x="4255642" y="343407"/>
                  </a:lnTo>
                  <a:lnTo>
                    <a:pt x="4261992" y="385952"/>
                  </a:lnTo>
                  <a:lnTo>
                    <a:pt x="4264406" y="429894"/>
                  </a:lnTo>
                  <a:lnTo>
                    <a:pt x="4264406" y="2130755"/>
                  </a:lnTo>
                  <a:lnTo>
                    <a:pt x="4261992" y="2174747"/>
                  </a:lnTo>
                  <a:lnTo>
                    <a:pt x="4255642" y="2217254"/>
                  </a:lnTo>
                  <a:lnTo>
                    <a:pt x="4245229" y="2258580"/>
                  </a:lnTo>
                  <a:lnTo>
                    <a:pt x="4230751" y="2297912"/>
                  </a:lnTo>
                  <a:lnTo>
                    <a:pt x="4212716" y="2335618"/>
                  </a:lnTo>
                  <a:lnTo>
                    <a:pt x="4191000" y="2370924"/>
                  </a:lnTo>
                  <a:lnTo>
                    <a:pt x="4166107" y="2404211"/>
                  </a:lnTo>
                  <a:lnTo>
                    <a:pt x="4138421" y="2434704"/>
                  </a:lnTo>
                  <a:lnTo>
                    <a:pt x="4107941" y="2462377"/>
                  </a:lnTo>
                  <a:lnTo>
                    <a:pt x="4074667" y="2487244"/>
                  </a:lnTo>
                  <a:lnTo>
                    <a:pt x="4039361" y="2508910"/>
                  </a:lnTo>
                  <a:lnTo>
                    <a:pt x="4001642" y="2526957"/>
                  </a:lnTo>
                  <a:lnTo>
                    <a:pt x="3962400" y="2541409"/>
                  </a:lnTo>
                  <a:lnTo>
                    <a:pt x="3920998" y="2551836"/>
                  </a:lnTo>
                  <a:lnTo>
                    <a:pt x="3878579" y="2558249"/>
                  </a:lnTo>
                  <a:lnTo>
                    <a:pt x="3834510" y="2560650"/>
                  </a:lnTo>
                  <a:lnTo>
                    <a:pt x="429894" y="2560650"/>
                  </a:lnTo>
                  <a:lnTo>
                    <a:pt x="385952" y="2558249"/>
                  </a:lnTo>
                  <a:lnTo>
                    <a:pt x="343407" y="2551836"/>
                  </a:lnTo>
                  <a:lnTo>
                    <a:pt x="302005" y="2541409"/>
                  </a:lnTo>
                  <a:lnTo>
                    <a:pt x="262762" y="2526957"/>
                  </a:lnTo>
                  <a:lnTo>
                    <a:pt x="225043" y="2508910"/>
                  </a:lnTo>
                  <a:lnTo>
                    <a:pt x="189737" y="2487244"/>
                  </a:lnTo>
                  <a:lnTo>
                    <a:pt x="156463" y="2462377"/>
                  </a:lnTo>
                  <a:lnTo>
                    <a:pt x="125983" y="2434704"/>
                  </a:lnTo>
                  <a:lnTo>
                    <a:pt x="98298" y="2404211"/>
                  </a:lnTo>
                  <a:lnTo>
                    <a:pt x="73405" y="2370924"/>
                  </a:lnTo>
                  <a:lnTo>
                    <a:pt x="51688" y="2335618"/>
                  </a:lnTo>
                  <a:lnTo>
                    <a:pt x="33654" y="2297912"/>
                  </a:lnTo>
                  <a:lnTo>
                    <a:pt x="19303" y="2258580"/>
                  </a:lnTo>
                  <a:lnTo>
                    <a:pt x="8762" y="2217254"/>
                  </a:lnTo>
                  <a:lnTo>
                    <a:pt x="2412" y="2174747"/>
                  </a:lnTo>
                  <a:lnTo>
                    <a:pt x="0" y="2130755"/>
                  </a:lnTo>
                  <a:lnTo>
                    <a:pt x="0" y="429894"/>
                  </a:lnTo>
                  <a:lnTo>
                    <a:pt x="2412" y="385952"/>
                  </a:lnTo>
                  <a:lnTo>
                    <a:pt x="8762" y="343407"/>
                  </a:lnTo>
                  <a:lnTo>
                    <a:pt x="19303" y="302005"/>
                  </a:lnTo>
                  <a:lnTo>
                    <a:pt x="33654" y="262762"/>
                  </a:lnTo>
                  <a:lnTo>
                    <a:pt x="51688" y="225043"/>
                  </a:lnTo>
                  <a:lnTo>
                    <a:pt x="73405" y="189737"/>
                  </a:lnTo>
                  <a:lnTo>
                    <a:pt x="98298" y="156463"/>
                  </a:lnTo>
                  <a:lnTo>
                    <a:pt x="125983" y="125983"/>
                  </a:lnTo>
                  <a:lnTo>
                    <a:pt x="156463" y="98297"/>
                  </a:lnTo>
                  <a:lnTo>
                    <a:pt x="189737" y="73405"/>
                  </a:lnTo>
                  <a:lnTo>
                    <a:pt x="225043" y="51688"/>
                  </a:lnTo>
                  <a:lnTo>
                    <a:pt x="262762" y="33654"/>
                  </a:lnTo>
                  <a:lnTo>
                    <a:pt x="302005" y="19303"/>
                  </a:lnTo>
                  <a:lnTo>
                    <a:pt x="343407" y="8762"/>
                  </a:lnTo>
                  <a:lnTo>
                    <a:pt x="385952" y="2412"/>
                  </a:lnTo>
                  <a:lnTo>
                    <a:pt x="429894" y="0"/>
                  </a:lnTo>
                  <a:close/>
                </a:path>
              </a:pathLst>
            </a:custGeom>
            <a:ln w="9144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78835" y="557783"/>
            <a:ext cx="8915400" cy="6300470"/>
            <a:chOff x="2878835" y="557783"/>
            <a:chExt cx="8915400" cy="63004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0635" y="557783"/>
              <a:ext cx="2133600" cy="3657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6435" y="633983"/>
              <a:ext cx="3279648" cy="21854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6715" y="4200143"/>
              <a:ext cx="3017520" cy="1981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8835" y="3377183"/>
              <a:ext cx="2426208" cy="3276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1035" y="2615183"/>
              <a:ext cx="3657600" cy="2438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4835" y="4443983"/>
              <a:ext cx="3657600" cy="241401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8340" y="513333"/>
            <a:ext cx="44742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D0D0D"/>
                </a:solidFill>
              </a:rPr>
              <a:t>Facial </a:t>
            </a:r>
            <a:r>
              <a:rPr spc="-10" dirty="0">
                <a:solidFill>
                  <a:srgbClr val="0D0D0D"/>
                </a:solidFill>
              </a:rPr>
              <a:t>Expressions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40967" y="1420494"/>
            <a:ext cx="3496310" cy="93726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Facial</a:t>
            </a:r>
            <a:r>
              <a:rPr sz="2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Management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250,000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facial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expressions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291" y="431291"/>
            <a:ext cx="11089003" cy="58891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887" y="198882"/>
            <a:ext cx="10980420" cy="1109995"/>
          </a:xfrm>
          <a:prstGeom prst="rect">
            <a:avLst/>
          </a:prstGeom>
        </p:spPr>
        <p:txBody>
          <a:bodyPr vert="horz" wrap="square" lIns="0" tIns="428700" rIns="0" bIns="0" rtlCol="0">
            <a:spAutoFit/>
          </a:bodyPr>
          <a:lstStyle/>
          <a:p>
            <a:pPr marL="428625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Marks</a:t>
            </a:r>
            <a:r>
              <a:rPr spc="-15" dirty="0"/>
              <a:t> </a:t>
            </a:r>
            <a:r>
              <a:rPr spc="-10" dirty="0"/>
              <a:t>Distribution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372369"/>
              </p:ext>
            </p:extLst>
          </p:nvPr>
        </p:nvGraphicFramePr>
        <p:xfrm>
          <a:off x="831850" y="1447802"/>
          <a:ext cx="10683240" cy="5189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41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1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8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b="1" spc="-1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Particulars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b="1" spc="-10" dirty="0">
                          <a:solidFill>
                            <a:srgbClr val="0D0D0D"/>
                          </a:solidFill>
                          <a:latin typeface="Times New Roman"/>
                          <a:cs typeface="Times New Roman"/>
                        </a:rPr>
                        <a:t>Marks</a:t>
                      </a: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0188">
                <a:tc>
                  <a:txBody>
                    <a:bodyPr/>
                    <a:lstStyle/>
                    <a:p>
                      <a:pPr marL="91440" marR="6534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 smtClean="0">
                          <a:latin typeface="Times New Roman"/>
                          <a:cs typeface="Times New Roman"/>
                        </a:rPr>
                        <a:t>Assignment</a:t>
                      </a:r>
                      <a:r>
                        <a:rPr lang="en-US" sz="2400" dirty="0" smtClean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lang="en-US" sz="2400" baseline="0" dirty="0" smtClean="0">
                          <a:latin typeface="Times New Roman"/>
                          <a:cs typeface="Times New Roman"/>
                        </a:rPr>
                        <a:t> Quiz</a:t>
                      </a:r>
                      <a:r>
                        <a:rPr sz="2400" spc="-95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(Small</a:t>
                      </a:r>
                      <a:r>
                        <a:rPr sz="240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Talk,</a:t>
                      </a:r>
                      <a:r>
                        <a:rPr sz="24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Impromptu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speech,</a:t>
                      </a:r>
                      <a:r>
                        <a:rPr sz="24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Listening</a:t>
                      </a:r>
                      <a:r>
                        <a:rPr sz="2400" spc="-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Activity)</a:t>
                      </a: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08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Project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(Job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 Interview)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8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Mid</a:t>
                      </a:r>
                      <a:r>
                        <a:rPr sz="2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(Formal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Presentation)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15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8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Mid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(Listening+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Persuasive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speech)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15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5731">
                <a:tc>
                  <a:txBody>
                    <a:bodyPr/>
                    <a:lstStyle/>
                    <a:p>
                      <a:pPr marL="91440" marR="1733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Final</a:t>
                      </a:r>
                      <a:r>
                        <a:rPr sz="24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(Listening</a:t>
                      </a:r>
                      <a:r>
                        <a:rPr sz="2400" dirty="0" smtClean="0">
                          <a:latin typeface="Times New Roman"/>
                          <a:cs typeface="Times New Roman"/>
                        </a:rPr>
                        <a:t>+</a:t>
                      </a:r>
                      <a:r>
                        <a:rPr lang="en-US" sz="2400" spc="-105" baseline="0" dirty="0" smtClean="0">
                          <a:latin typeface="Times New Roman"/>
                          <a:cs typeface="Times New Roman"/>
                        </a:rPr>
                        <a:t> Demonstration Speech </a:t>
                      </a:r>
                      <a:r>
                        <a:rPr sz="2400" spc="-10" dirty="0" smtClean="0">
                          <a:latin typeface="Times New Roman"/>
                          <a:cs typeface="Times New Roman"/>
                        </a:rPr>
                        <a:t>+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Business</a:t>
                      </a:r>
                      <a:r>
                        <a:rPr sz="24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Meeting)</a:t>
                      </a: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25" dirty="0" smtClean="0">
                          <a:latin typeface="Times New Roman"/>
                          <a:cs typeface="Times New Roman"/>
                        </a:rPr>
                        <a:t>50</a:t>
                      </a:r>
                      <a:r>
                        <a:rPr lang="en-US" sz="2400" spc="-25" dirty="0" smtClean="0">
                          <a:latin typeface="Times New Roman"/>
                          <a:cs typeface="Times New Roman"/>
                        </a:rPr>
                        <a:t> (10+20+20)</a:t>
                      </a: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88719" y="244576"/>
            <a:ext cx="6596380" cy="1961514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600" spc="-1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Smile</a:t>
            </a:r>
            <a:r>
              <a:rPr sz="2600" spc="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expresses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friendliness &amp;</a:t>
            </a:r>
            <a:r>
              <a:rPr sz="2600" spc="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affection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Raised</a:t>
            </a:r>
            <a:r>
              <a:rPr sz="2600" spc="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eyebrows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convey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surprise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Furrowed</a:t>
            </a:r>
            <a:r>
              <a:rPr sz="26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forehead</a:t>
            </a:r>
            <a:r>
              <a:rPr sz="2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expresses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worries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&amp;</a:t>
            </a:r>
            <a:r>
              <a:rPr sz="2600" spc="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anxiety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Frown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shows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dislike</a:t>
            </a:r>
            <a:r>
              <a:rPr sz="2600" spc="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or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suspicion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0707" y="2097023"/>
            <a:ext cx="3617976" cy="42153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5355" y="2740151"/>
            <a:ext cx="5300472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5658" rIns="0" bIns="0" rtlCol="0">
            <a:spAutoFit/>
          </a:bodyPr>
          <a:lstStyle/>
          <a:p>
            <a:pPr marL="130302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D0D0D"/>
                </a:solidFill>
              </a:rPr>
              <a:t>Facial</a:t>
            </a:r>
            <a:r>
              <a:rPr spc="-10" dirty="0">
                <a:solidFill>
                  <a:srgbClr val="0D0D0D"/>
                </a:solidFill>
              </a:rPr>
              <a:t> </a:t>
            </a:r>
            <a:r>
              <a:rPr dirty="0">
                <a:solidFill>
                  <a:srgbClr val="0D0D0D"/>
                </a:solidFill>
              </a:rPr>
              <a:t>Management</a:t>
            </a:r>
            <a:r>
              <a:rPr spc="-110" dirty="0">
                <a:solidFill>
                  <a:srgbClr val="0D0D0D"/>
                </a:solidFill>
              </a:rPr>
              <a:t> </a:t>
            </a:r>
            <a:r>
              <a:rPr spc="-35" dirty="0">
                <a:solidFill>
                  <a:srgbClr val="0D0D0D"/>
                </a:solidFill>
              </a:rPr>
              <a:t>Techniques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1716" y="1664588"/>
            <a:ext cx="9153525" cy="36817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Intensifying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–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exaggerate</a:t>
            </a:r>
            <a:r>
              <a:rPr sz="2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feeling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D0D0D"/>
              </a:buClr>
              <a:buFont typeface="Arial MT"/>
              <a:buChar char="•"/>
            </a:pPr>
            <a:endParaRPr sz="39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Deintensifying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–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underplay</a:t>
            </a:r>
            <a:r>
              <a:rPr sz="2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feeling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D0D0D"/>
              </a:buClr>
              <a:buFont typeface="Arial MT"/>
              <a:buChar char="•"/>
            </a:pPr>
            <a:endParaRPr sz="39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Neutralizing</a:t>
            </a:r>
            <a:r>
              <a:rPr sz="2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–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hide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feeling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D0D0D"/>
              </a:buClr>
              <a:buFont typeface="Arial MT"/>
              <a:buChar char="•"/>
            </a:pPr>
            <a:endParaRPr sz="4200">
              <a:latin typeface="Times New Roman"/>
              <a:cs typeface="Times New Roman"/>
            </a:endParaRPr>
          </a:p>
          <a:p>
            <a:pPr marL="241300" marR="5080" indent="-229235">
              <a:lnSpc>
                <a:spcPts val="2810"/>
              </a:lnSpc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Masking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–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replace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or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substitute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expression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one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emotion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or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another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794" y="580770"/>
            <a:ext cx="21272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0D0D0D"/>
                </a:solidFill>
              </a:rPr>
              <a:t>Gestures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66061" y="1449400"/>
            <a:ext cx="949452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Waving</a:t>
            </a:r>
            <a:r>
              <a:rPr sz="26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hand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indicate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good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bye</a:t>
            </a:r>
            <a:r>
              <a:rPr sz="26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or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draw</a:t>
            </a:r>
            <a:r>
              <a:rPr sz="2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attention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person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9784" y="2324100"/>
            <a:ext cx="6757415" cy="424281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78889" y="1343355"/>
            <a:ext cx="5584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Shaking</a:t>
            </a:r>
            <a:r>
              <a:rPr sz="2800" spc="-8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Hands</a:t>
            </a:r>
            <a:r>
              <a:rPr sz="2800" spc="-7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display</a:t>
            </a:r>
            <a:r>
              <a:rPr sz="2800" spc="-9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800" spc="-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D0D0D"/>
                </a:solidFill>
                <a:latin typeface="Times New Roman"/>
                <a:cs typeface="Times New Roman"/>
              </a:rPr>
              <a:t>friendship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5920" y="2464307"/>
            <a:ext cx="6400800" cy="357987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813001"/>
            <a:ext cx="81375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D0D0D"/>
                </a:solidFill>
                <a:latin typeface="Georgia"/>
                <a:cs typeface="Georgia"/>
              </a:rPr>
              <a:t>Shrugging</a:t>
            </a:r>
            <a:r>
              <a:rPr sz="2400" spc="-10" dirty="0">
                <a:solidFill>
                  <a:srgbClr val="0D0D0D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D0D0D"/>
                </a:solidFill>
                <a:latin typeface="Georgia"/>
                <a:cs typeface="Georgia"/>
              </a:rPr>
              <a:t>of</a:t>
            </a:r>
            <a:r>
              <a:rPr sz="2400" spc="-10" dirty="0">
                <a:solidFill>
                  <a:srgbClr val="0D0D0D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D0D0D"/>
                </a:solidFill>
                <a:latin typeface="Georgia"/>
                <a:cs typeface="Georgia"/>
              </a:rPr>
              <a:t>shoulders</a:t>
            </a:r>
            <a:r>
              <a:rPr sz="2400" spc="5" dirty="0">
                <a:solidFill>
                  <a:srgbClr val="0D0D0D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D0D0D"/>
                </a:solidFill>
                <a:latin typeface="Georgia"/>
                <a:cs typeface="Georgia"/>
              </a:rPr>
              <a:t>indicates</a:t>
            </a:r>
            <a:r>
              <a:rPr sz="2400" spc="-50" dirty="0">
                <a:solidFill>
                  <a:srgbClr val="0D0D0D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D0D0D"/>
                </a:solidFill>
                <a:latin typeface="Georgia"/>
                <a:cs typeface="Georgia"/>
              </a:rPr>
              <a:t>indifference</a:t>
            </a:r>
            <a:r>
              <a:rPr sz="2400" spc="-55" dirty="0">
                <a:solidFill>
                  <a:srgbClr val="0D0D0D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D0D0D"/>
                </a:solidFill>
                <a:latin typeface="Georgia"/>
                <a:cs typeface="Georgia"/>
              </a:rPr>
              <a:t>&amp;</a:t>
            </a:r>
            <a:r>
              <a:rPr sz="2400" spc="-10" dirty="0">
                <a:solidFill>
                  <a:srgbClr val="0D0D0D"/>
                </a:solidFill>
                <a:latin typeface="Georgia"/>
                <a:cs typeface="Georgia"/>
              </a:rPr>
              <a:t> unconcern</a:t>
            </a:r>
            <a:endParaRPr sz="24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2705100"/>
            <a:ext cx="5812536" cy="391210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1600" y="1481709"/>
            <a:ext cx="83953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D0D0D"/>
                </a:solidFill>
                <a:latin typeface="Georgia"/>
                <a:cs typeface="Georgia"/>
              </a:rPr>
              <a:t>Pointing</a:t>
            </a:r>
            <a:r>
              <a:rPr sz="2400" spc="-30" dirty="0">
                <a:solidFill>
                  <a:srgbClr val="0D0D0D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D0D0D"/>
                </a:solidFill>
                <a:latin typeface="Georgia"/>
                <a:cs typeface="Georgia"/>
              </a:rPr>
              <a:t>index</a:t>
            </a:r>
            <a:r>
              <a:rPr sz="2400" spc="-15" dirty="0">
                <a:solidFill>
                  <a:srgbClr val="0D0D0D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D0D0D"/>
                </a:solidFill>
                <a:latin typeface="Georgia"/>
                <a:cs typeface="Georgia"/>
              </a:rPr>
              <a:t>finger</a:t>
            </a:r>
            <a:r>
              <a:rPr sz="2400" spc="-35" dirty="0">
                <a:solidFill>
                  <a:srgbClr val="0D0D0D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D0D0D"/>
                </a:solidFill>
                <a:latin typeface="Georgia"/>
                <a:cs typeface="Georgia"/>
              </a:rPr>
              <a:t>indicates</a:t>
            </a:r>
            <a:r>
              <a:rPr sz="2400" spc="-35" dirty="0">
                <a:solidFill>
                  <a:srgbClr val="0D0D0D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D0D0D"/>
                </a:solidFill>
                <a:latin typeface="Georgia"/>
                <a:cs typeface="Georgia"/>
              </a:rPr>
              <a:t>allegation</a:t>
            </a:r>
            <a:r>
              <a:rPr sz="2400" spc="-10" dirty="0">
                <a:solidFill>
                  <a:srgbClr val="0D0D0D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D0D0D"/>
                </a:solidFill>
                <a:latin typeface="Georgia"/>
                <a:cs typeface="Georgia"/>
              </a:rPr>
              <a:t>or</a:t>
            </a:r>
            <a:r>
              <a:rPr sz="2400" spc="-5" dirty="0">
                <a:solidFill>
                  <a:srgbClr val="0D0D0D"/>
                </a:solidFill>
                <a:latin typeface="Georgia"/>
                <a:cs typeface="Georgia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Georgia"/>
                <a:cs typeface="Georgia"/>
              </a:rPr>
              <a:t>charge</a:t>
            </a:r>
            <a:endParaRPr sz="2400" dirty="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4811" y="2523744"/>
            <a:ext cx="6275832" cy="396849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0" y="1219200"/>
            <a:ext cx="6602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D0D0D"/>
                </a:solidFill>
                <a:latin typeface="Georgia"/>
                <a:cs typeface="Georgia"/>
              </a:rPr>
              <a:t>Thumbs</a:t>
            </a:r>
            <a:r>
              <a:rPr sz="2400" spc="-35" dirty="0">
                <a:solidFill>
                  <a:srgbClr val="0D0D0D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D0D0D"/>
                </a:solidFill>
                <a:latin typeface="Georgia"/>
                <a:cs typeface="Georgia"/>
              </a:rPr>
              <a:t>up</a:t>
            </a:r>
            <a:r>
              <a:rPr sz="2400" spc="-20" dirty="0">
                <a:solidFill>
                  <a:srgbClr val="0D0D0D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D0D0D"/>
                </a:solidFill>
                <a:latin typeface="Georgia"/>
                <a:cs typeface="Georgia"/>
              </a:rPr>
              <a:t>sign</a:t>
            </a:r>
            <a:r>
              <a:rPr sz="2400" spc="-15" dirty="0">
                <a:solidFill>
                  <a:srgbClr val="0D0D0D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D0D0D"/>
                </a:solidFill>
                <a:latin typeface="Georgia"/>
                <a:cs typeface="Georgia"/>
              </a:rPr>
              <a:t>indicates</a:t>
            </a:r>
            <a:r>
              <a:rPr sz="2400" spc="-60" dirty="0">
                <a:solidFill>
                  <a:srgbClr val="0D0D0D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D0D0D"/>
                </a:solidFill>
                <a:latin typeface="Georgia"/>
                <a:cs typeface="Georgia"/>
              </a:rPr>
              <a:t>wishing</a:t>
            </a:r>
            <a:r>
              <a:rPr sz="2400" spc="-20" dirty="0">
                <a:solidFill>
                  <a:srgbClr val="0D0D0D"/>
                </a:solidFill>
                <a:latin typeface="Georgia"/>
                <a:cs typeface="Georgia"/>
              </a:rPr>
              <a:t> </a:t>
            </a:r>
            <a:r>
              <a:rPr sz="2400" dirty="0">
                <a:solidFill>
                  <a:srgbClr val="0D0D0D"/>
                </a:solidFill>
                <a:latin typeface="Georgia"/>
                <a:cs typeface="Georgia"/>
              </a:rPr>
              <a:t>“Good</a:t>
            </a:r>
            <a:r>
              <a:rPr sz="2400" spc="-20" dirty="0">
                <a:solidFill>
                  <a:srgbClr val="0D0D0D"/>
                </a:solidFill>
                <a:latin typeface="Georgia"/>
                <a:cs typeface="Georgia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Georgia"/>
                <a:cs typeface="Georgia"/>
              </a:rPr>
              <a:t>Luck”</a:t>
            </a:r>
            <a:endParaRPr sz="2400" dirty="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8583" y="2255518"/>
            <a:ext cx="4805172" cy="460247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8052" rIns="0" bIns="0" rtlCol="0">
            <a:spAutoFit/>
          </a:bodyPr>
          <a:lstStyle/>
          <a:p>
            <a:pPr marL="1522095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0D0D0D"/>
                </a:solidFill>
              </a:rPr>
              <a:t>Posture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17623" y="2028041"/>
            <a:ext cx="9172575" cy="231775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Means</a:t>
            </a:r>
            <a:r>
              <a:rPr sz="26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“an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attitude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or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position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body”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Each</a:t>
            </a:r>
            <a:r>
              <a:rPr sz="26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movement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body</a:t>
            </a:r>
            <a:r>
              <a:rPr sz="2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has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expressive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&amp;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defensive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functions.</a:t>
            </a:r>
            <a:endParaRPr sz="26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810"/>
              </a:lnSpc>
              <a:spcBef>
                <a:spcPts val="104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way,</a:t>
            </a:r>
            <a:r>
              <a:rPr sz="26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which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we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sit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or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stand,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walk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walk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out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tells a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lot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about 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us.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600" spc="-17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good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posture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indicates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confident</a:t>
            </a:r>
            <a:r>
              <a:rPr sz="26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attitude.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334" y="1002853"/>
            <a:ext cx="9782298" cy="530736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2962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D0D0D"/>
                </a:solidFill>
              </a:rPr>
              <a:t>Eye </a:t>
            </a:r>
            <a:r>
              <a:rPr spc="-10" dirty="0">
                <a:solidFill>
                  <a:srgbClr val="0D0D0D"/>
                </a:solidFill>
              </a:rPr>
              <a:t>Contact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8416" y="1279652"/>
            <a:ext cx="8004175" cy="4868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Eye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contact</a:t>
            </a:r>
            <a:r>
              <a:rPr sz="2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has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very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much in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face-to-face</a:t>
            </a:r>
            <a:r>
              <a:rPr sz="2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communication.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Absence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eye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contact</a:t>
            </a:r>
            <a:r>
              <a:rPr sz="2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shows</a:t>
            </a:r>
            <a:r>
              <a:rPr sz="2400" spc="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lack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interest</a:t>
            </a:r>
            <a:r>
              <a:rPr sz="2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&amp;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understanding.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spc="-60" dirty="0">
                <a:solidFill>
                  <a:srgbClr val="0D0D0D"/>
                </a:solidFill>
                <a:latin typeface="Times New Roman"/>
                <a:cs typeface="Times New Roman"/>
              </a:rPr>
              <a:t>We</a:t>
            </a:r>
            <a:r>
              <a:rPr sz="2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see</a:t>
            </a:r>
            <a:r>
              <a:rPr sz="2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faster</a:t>
            </a:r>
            <a:r>
              <a:rPr sz="24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than</a:t>
            </a:r>
            <a:r>
              <a:rPr sz="2400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listen</a:t>
            </a:r>
            <a:r>
              <a:rPr sz="2400" spc="-8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or</a:t>
            </a:r>
            <a:r>
              <a:rPr sz="2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talk.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Eyes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are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human windows</a:t>
            </a:r>
            <a:r>
              <a:rPr sz="2400" spc="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except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them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there</a:t>
            </a:r>
            <a:r>
              <a:rPr sz="2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no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life.</a:t>
            </a:r>
            <a:endParaRPr sz="2400">
              <a:latin typeface="Times New Roman"/>
              <a:cs typeface="Times New Roman"/>
            </a:endParaRPr>
          </a:p>
          <a:p>
            <a:pPr marL="241300" marR="44450" indent="-228600">
              <a:lnSpc>
                <a:spcPct val="150000"/>
              </a:lnSpc>
              <a:spcBef>
                <a:spcPts val="1000"/>
              </a:spcBef>
              <a:buClr>
                <a:srgbClr val="0000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speaker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must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look in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eyes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audience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from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right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left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&amp;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left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right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this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will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built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up the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confidence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0D0D0D"/>
                </a:solidFill>
                <a:latin typeface="Times New Roman"/>
                <a:cs typeface="Times New Roman"/>
              </a:rPr>
              <a:t>&amp;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eliminate</a:t>
            </a:r>
            <a:r>
              <a:rPr sz="2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nervousness.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It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builds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rapport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between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speaker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&amp;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listener.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1916" y="1725889"/>
            <a:ext cx="3720083" cy="36065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Reflect and Share your thoughts!</a:t>
            </a:r>
            <a:endParaRPr lang="en-US" b="1" dirty="0"/>
          </a:p>
        </p:txBody>
      </p:sp>
      <p:pic>
        <p:nvPicPr>
          <p:cNvPr id="2054" name="Picture 6" descr="101 inspiring quotes about communic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146" y="1846263"/>
            <a:ext cx="5358034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17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185" y="591134"/>
            <a:ext cx="46469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60" dirty="0">
                <a:solidFill>
                  <a:srgbClr val="0D0D0D"/>
                </a:solidFill>
              </a:rPr>
              <a:t>Vocal</a:t>
            </a:r>
            <a:r>
              <a:rPr sz="4000" spc="-170" dirty="0">
                <a:solidFill>
                  <a:srgbClr val="0D0D0D"/>
                </a:solidFill>
              </a:rPr>
              <a:t> </a:t>
            </a:r>
            <a:r>
              <a:rPr sz="4000" spc="-10" dirty="0">
                <a:solidFill>
                  <a:srgbClr val="0D0D0D"/>
                </a:solidFill>
              </a:rPr>
              <a:t>Characteristics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61620" y="1334262"/>
            <a:ext cx="11716385" cy="5218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dirty="0">
                <a:solidFill>
                  <a:srgbClr val="0D0D0D"/>
                </a:solidFill>
                <a:latin typeface="Times New Roman"/>
                <a:cs typeface="Times New Roman"/>
              </a:rPr>
              <a:t>Rate:</a:t>
            </a:r>
            <a:r>
              <a:rPr sz="2600" b="1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how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fast</a:t>
            </a:r>
            <a:r>
              <a:rPr sz="2600" spc="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you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talk</a:t>
            </a:r>
            <a:endParaRPr sz="2600">
              <a:latin typeface="Times New Roman"/>
              <a:cs typeface="Times New Roman"/>
            </a:endParaRPr>
          </a:p>
          <a:p>
            <a:pPr marL="304800" indent="-292735">
              <a:lnSpc>
                <a:spcPct val="100000"/>
              </a:lnSpc>
              <a:spcBef>
                <a:spcPts val="2555"/>
              </a:spcBef>
              <a:buFont typeface="Arial MT"/>
              <a:buChar char="•"/>
              <a:tabLst>
                <a:tab pos="304800" algn="l"/>
                <a:tab pos="305435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600" spc="-1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normal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rate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speech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about</a:t>
            </a:r>
            <a:r>
              <a:rPr sz="2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120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words</a:t>
            </a:r>
            <a:r>
              <a:rPr sz="2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per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minute.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55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600" spc="-1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slow rate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can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indicate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that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you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are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uninterested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either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topic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or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audience.</a:t>
            </a:r>
            <a:endParaRPr sz="26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501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  <a:tab pos="791210" algn="l"/>
                <a:tab pos="2254250" algn="l"/>
                <a:tab pos="2874645" algn="l"/>
                <a:tab pos="4028440" algn="l"/>
                <a:tab pos="4795520" algn="l"/>
                <a:tab pos="5344160" algn="l"/>
                <a:tab pos="6662420" algn="l"/>
                <a:tab pos="7835900" algn="l"/>
                <a:tab pos="8456295" algn="l"/>
                <a:tab pos="9491345" algn="l"/>
                <a:tab pos="10149840" algn="l"/>
                <a:tab pos="10771505" algn="l"/>
                <a:tab pos="11483340" algn="l"/>
              </a:tabLst>
            </a:pP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An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extremely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fast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speaker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risks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audience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missing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key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words.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key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here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is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variation.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56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Use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rate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speech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capture</a:t>
            </a:r>
            <a:r>
              <a:rPr sz="2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hold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audience’s</a:t>
            </a:r>
            <a:r>
              <a:rPr sz="2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attention.</a:t>
            </a:r>
            <a:endParaRPr sz="26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50100"/>
              </a:lnSpc>
              <a:spcBef>
                <a:spcPts val="99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faster</a:t>
            </a:r>
            <a:r>
              <a:rPr sz="2600" spc="11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rate</a:t>
            </a:r>
            <a:r>
              <a:rPr sz="2600" spc="11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600" spc="11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speech</a:t>
            </a:r>
            <a:r>
              <a:rPr sz="2600" spc="1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can</a:t>
            </a:r>
            <a:r>
              <a:rPr sz="2600" spc="1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suggest</a:t>
            </a:r>
            <a:r>
              <a:rPr sz="2600" spc="11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excitement</a:t>
            </a:r>
            <a:r>
              <a:rPr sz="2600" spc="11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or</a:t>
            </a:r>
            <a:r>
              <a:rPr sz="2600" spc="11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sudden</a:t>
            </a:r>
            <a:r>
              <a:rPr sz="2600" spc="10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action;</a:t>
            </a:r>
            <a:r>
              <a:rPr sz="2600" spc="11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slower</a:t>
            </a:r>
            <a:r>
              <a:rPr sz="2600" spc="1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rates</a:t>
            </a:r>
            <a:r>
              <a:rPr sz="2600" spc="1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indicate calm.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1885" y="586816"/>
            <a:ext cx="18389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>
                <a:solidFill>
                  <a:srgbClr val="0D0D0D"/>
                </a:solidFill>
              </a:rPr>
              <a:t>Volume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946" y="1109704"/>
            <a:ext cx="11492865" cy="5600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715" indent="-228600">
              <a:lnSpc>
                <a:spcPct val="15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45" dirty="0">
                <a:solidFill>
                  <a:srgbClr val="0D0D0D"/>
                </a:solidFill>
                <a:latin typeface="Times New Roman"/>
                <a:cs typeface="Times New Roman"/>
              </a:rPr>
              <a:t>You</a:t>
            </a:r>
            <a:r>
              <a:rPr sz="2400" spc="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want</a:t>
            </a:r>
            <a:r>
              <a:rPr sz="2400" spc="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400" spc="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volume</a:t>
            </a:r>
            <a:r>
              <a:rPr sz="2400" spc="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400" spc="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carry</a:t>
            </a:r>
            <a:r>
              <a:rPr sz="2400" spc="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400" spc="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back</a:t>
            </a:r>
            <a:r>
              <a:rPr sz="2400" spc="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400" spc="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room</a:t>
            </a:r>
            <a:r>
              <a:rPr sz="2400" spc="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while</a:t>
            </a:r>
            <a:r>
              <a:rPr sz="2400" spc="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not</a:t>
            </a:r>
            <a:r>
              <a:rPr sz="2400" spc="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overpowering</a:t>
            </a:r>
            <a:r>
              <a:rPr sz="2400" spc="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those</a:t>
            </a:r>
            <a:r>
              <a:rPr sz="2400" spc="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400" spc="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the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first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row.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D0D0D"/>
              </a:buClr>
              <a:buFont typeface="Arial MT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It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takes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practice</a:t>
            </a:r>
            <a:r>
              <a:rPr sz="2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trust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judgment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on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whether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volume is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effective.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D0D0D"/>
              </a:buClr>
              <a:buFont typeface="Arial MT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Speaking</a:t>
            </a:r>
            <a:r>
              <a:rPr sz="2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too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soft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can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make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appear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shy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or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unassertive.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5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It</a:t>
            </a:r>
            <a:r>
              <a:rPr sz="2400" spc="11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can</a:t>
            </a:r>
            <a:r>
              <a:rPr sz="2400" spc="11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give</a:t>
            </a:r>
            <a:r>
              <a:rPr sz="2400" spc="1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1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impression</a:t>
            </a:r>
            <a:r>
              <a:rPr sz="2400" spc="1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that</a:t>
            </a:r>
            <a:r>
              <a:rPr sz="2400" spc="1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</a:t>
            </a:r>
            <a:r>
              <a:rPr sz="2400" spc="1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are</a:t>
            </a:r>
            <a:r>
              <a:rPr sz="2400" spc="1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less</a:t>
            </a:r>
            <a:r>
              <a:rPr sz="2400" spc="1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confident</a:t>
            </a:r>
            <a:r>
              <a:rPr sz="2400" spc="1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400" spc="1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400" spc="1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topic.</a:t>
            </a:r>
            <a:r>
              <a:rPr sz="2400" spc="1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Or</a:t>
            </a:r>
            <a:r>
              <a:rPr sz="2400" spc="1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it</a:t>
            </a:r>
            <a:r>
              <a:rPr sz="2400" spc="1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can</a:t>
            </a:r>
            <a:r>
              <a:rPr sz="2400" spc="11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just</a:t>
            </a:r>
            <a:r>
              <a:rPr sz="2400" spc="1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wear</a:t>
            </a:r>
            <a:r>
              <a:rPr sz="2400" spc="1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out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an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audience</a:t>
            </a:r>
            <a:r>
              <a:rPr sz="2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trying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hear.</a:t>
            </a:r>
            <a:endParaRPr sz="2400">
              <a:latin typeface="Times New Roman"/>
              <a:cs typeface="Times New Roman"/>
            </a:endParaRPr>
          </a:p>
          <a:p>
            <a:pPr marL="241300" marR="5715" indent="-228600">
              <a:lnSpc>
                <a:spcPct val="15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Speaking</a:t>
            </a:r>
            <a:r>
              <a:rPr sz="2400" spc="8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too</a:t>
            </a:r>
            <a:r>
              <a:rPr sz="2400" spc="8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loud</a:t>
            </a:r>
            <a:r>
              <a:rPr sz="2400" spc="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can</a:t>
            </a:r>
            <a:r>
              <a:rPr sz="2400" spc="8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make</a:t>
            </a:r>
            <a:r>
              <a:rPr sz="2400" spc="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</a:t>
            </a:r>
            <a:r>
              <a:rPr sz="2400" spc="8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seem</a:t>
            </a:r>
            <a:r>
              <a:rPr sz="2400" spc="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overbearing,</a:t>
            </a:r>
            <a:r>
              <a:rPr sz="2400" spc="7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arrogant</a:t>
            </a:r>
            <a:r>
              <a:rPr sz="2400" spc="9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or</a:t>
            </a:r>
            <a:r>
              <a:rPr sz="2400" spc="9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unpracticed</a:t>
            </a:r>
            <a:r>
              <a:rPr sz="2400" spc="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with</a:t>
            </a:r>
            <a:r>
              <a:rPr sz="2400" spc="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7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sound equipment.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D0D0D"/>
              </a:buClr>
              <a:buFont typeface="Arial MT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But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varying</a:t>
            </a:r>
            <a:r>
              <a:rPr sz="2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volume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can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be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an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effective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way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add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emphasis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or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emotion.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185" y="863600"/>
            <a:ext cx="12687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0D0D0D"/>
                </a:solidFill>
              </a:rPr>
              <a:t>Pitch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8166" y="1488694"/>
            <a:ext cx="10624185" cy="4497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Pitch</a:t>
            </a:r>
            <a:r>
              <a:rPr sz="2600" spc="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sz="2600" spc="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how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high or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low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voice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is.</a:t>
            </a:r>
            <a:endParaRPr sz="26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5010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 normal</a:t>
            </a:r>
            <a:r>
              <a:rPr sz="2600" spc="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pitch</a:t>
            </a:r>
            <a:r>
              <a:rPr sz="2600" spc="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sz="2600" spc="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physiological,</a:t>
            </a:r>
            <a:r>
              <a:rPr sz="2600" spc="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produced</a:t>
            </a:r>
            <a:r>
              <a:rPr sz="2600" spc="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from</a:t>
            </a:r>
            <a:r>
              <a:rPr sz="2600" spc="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600" spc="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vibration</a:t>
            </a:r>
            <a:r>
              <a:rPr sz="2600" spc="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600" spc="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600" spc="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vocal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chords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across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larynx.</a:t>
            </a:r>
            <a:endParaRPr sz="26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5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But</a:t>
            </a:r>
            <a:r>
              <a:rPr sz="2600" spc="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our</a:t>
            </a:r>
            <a:r>
              <a:rPr sz="2600" spc="1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voices</a:t>
            </a:r>
            <a:r>
              <a:rPr sz="2600" spc="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are</a:t>
            </a:r>
            <a:r>
              <a:rPr sz="2600" spc="1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not</a:t>
            </a:r>
            <a:r>
              <a:rPr sz="2600" spc="18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monotone;</a:t>
            </a:r>
            <a:r>
              <a:rPr sz="2600" spc="1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we</a:t>
            </a:r>
            <a:r>
              <a:rPr sz="2600" spc="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all</a:t>
            </a:r>
            <a:r>
              <a:rPr sz="2600" spc="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have</a:t>
            </a:r>
            <a:r>
              <a:rPr sz="2600" spc="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600" spc="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vocal</a:t>
            </a:r>
            <a:r>
              <a:rPr sz="2600" spc="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range</a:t>
            </a:r>
            <a:r>
              <a:rPr sz="2600" spc="2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600" spc="2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speaking</a:t>
            </a:r>
            <a:r>
              <a:rPr sz="2600" spc="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just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same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as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singing.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5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If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something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serious,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credible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speaker’s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voice</a:t>
            </a:r>
            <a:r>
              <a:rPr sz="2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will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go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into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lower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range.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55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higher</a:t>
            </a:r>
            <a:r>
              <a:rPr sz="2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range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sz="2600" spc="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used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for exciting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or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upbeat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topics.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3448" y="863600"/>
            <a:ext cx="14243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0D0D0D"/>
                </a:solidFill>
              </a:rPr>
              <a:t>Pause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330" y="1437258"/>
            <a:ext cx="10364470" cy="3776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Pauses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are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punctuation.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55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They</a:t>
            </a:r>
            <a:r>
              <a:rPr sz="2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provide</a:t>
            </a:r>
            <a:r>
              <a:rPr sz="26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transition between</a:t>
            </a:r>
            <a:r>
              <a:rPr sz="2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points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add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clarity</a:t>
            </a:r>
            <a:r>
              <a:rPr sz="2600" spc="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words.</a:t>
            </a:r>
            <a:endParaRPr sz="26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500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They</a:t>
            </a:r>
            <a:r>
              <a:rPr sz="2600" spc="11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also</a:t>
            </a:r>
            <a:r>
              <a:rPr sz="2600" spc="10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give</a:t>
            </a:r>
            <a:r>
              <a:rPr sz="2600" spc="10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you</a:t>
            </a:r>
            <a:r>
              <a:rPr sz="2600" spc="1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600" spc="1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chance</a:t>
            </a:r>
            <a:r>
              <a:rPr sz="2600" spc="11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600" spc="1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catch</a:t>
            </a:r>
            <a:r>
              <a:rPr sz="2600" spc="1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600" spc="1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breath</a:t>
            </a:r>
            <a:r>
              <a:rPr sz="2600" spc="1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2600" spc="1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600" spc="11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audience</a:t>
            </a:r>
            <a:r>
              <a:rPr sz="2600" spc="11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600" spc="1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catch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up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with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ideas.</a:t>
            </a:r>
            <a:endParaRPr sz="26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501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Pause</a:t>
            </a:r>
            <a:r>
              <a:rPr sz="2600" spc="3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600" spc="3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add</a:t>
            </a:r>
            <a:r>
              <a:rPr sz="2600" spc="3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emphasis,</a:t>
            </a:r>
            <a:r>
              <a:rPr sz="2600" spc="30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600" spc="3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build</a:t>
            </a:r>
            <a:r>
              <a:rPr sz="2600" spc="3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up</a:t>
            </a:r>
            <a:r>
              <a:rPr sz="2600" spc="3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600" spc="3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something</a:t>
            </a:r>
            <a:r>
              <a:rPr sz="2600" spc="3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important,</a:t>
            </a:r>
            <a:r>
              <a:rPr sz="2600" spc="3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or</a:t>
            </a:r>
            <a:r>
              <a:rPr sz="2600" spc="3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600" spc="3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allow</a:t>
            </a:r>
            <a:r>
              <a:rPr sz="2600" spc="3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50" dirty="0">
                <a:solidFill>
                  <a:srgbClr val="0D0D0D"/>
                </a:solidFill>
                <a:latin typeface="Times New Roman"/>
                <a:cs typeface="Times New Roman"/>
              </a:rPr>
              <a:t>a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moment</a:t>
            </a:r>
            <a:r>
              <a:rPr sz="2600" spc="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for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an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idea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sink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in.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7623" y="850772"/>
            <a:ext cx="650938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0D0D0D"/>
                </a:solidFill>
              </a:rPr>
              <a:t>Articulation/Pronunciation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31163" y="1381480"/>
            <a:ext cx="10572750" cy="456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1981835" algn="l"/>
                <a:tab pos="2344420" algn="l"/>
                <a:tab pos="2891155" algn="l"/>
                <a:tab pos="3383915" algn="l"/>
                <a:tab pos="3803015" algn="l"/>
                <a:tab pos="5123180" algn="l"/>
                <a:tab pos="6223635" algn="l"/>
                <a:tab pos="7359015" algn="l"/>
                <a:tab pos="7905750" algn="l"/>
                <a:tab pos="8912225" algn="l"/>
                <a:tab pos="9972675" algn="l"/>
              </a:tabLst>
            </a:pP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Articulation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art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35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speaking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clearly,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making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proper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sounds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with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lips, teeth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tongue.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55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Pronunciation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is saying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word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phonetically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correct.</a:t>
            </a:r>
            <a:endParaRPr sz="26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501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Whether</a:t>
            </a:r>
            <a:r>
              <a:rPr sz="2600" spc="18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fairly</a:t>
            </a:r>
            <a:r>
              <a:rPr sz="2600" spc="19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or</a:t>
            </a:r>
            <a:r>
              <a:rPr sz="2600" spc="19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unfairly,</a:t>
            </a:r>
            <a:r>
              <a:rPr sz="2600" spc="19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both</a:t>
            </a:r>
            <a:r>
              <a:rPr sz="2600" spc="20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influence</a:t>
            </a:r>
            <a:r>
              <a:rPr sz="2600" spc="19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600" spc="18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audience’s</a:t>
            </a:r>
            <a:r>
              <a:rPr sz="2600" spc="19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impression</a:t>
            </a:r>
            <a:r>
              <a:rPr sz="2600" spc="20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600" spc="2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your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command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English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language.</a:t>
            </a:r>
            <a:endParaRPr sz="2600">
              <a:latin typeface="Times New Roman"/>
              <a:cs typeface="Times New Roman"/>
            </a:endParaRPr>
          </a:p>
          <a:p>
            <a:pPr marL="241300" marR="6350" indent="-228600">
              <a:lnSpc>
                <a:spcPct val="1501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  <a:tab pos="1225550" algn="l"/>
                <a:tab pos="1797050" algn="l"/>
                <a:tab pos="2646045" algn="l"/>
                <a:tab pos="3656965" algn="l"/>
                <a:tab pos="4249420" algn="l"/>
                <a:tab pos="5676265" algn="l"/>
                <a:tab pos="7073900" algn="l"/>
                <a:tab pos="8086090" algn="l"/>
                <a:tab pos="8678545" algn="l"/>
                <a:tab pos="10062845" algn="l"/>
              </a:tabLst>
            </a:pP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“</a:t>
            </a:r>
            <a:r>
              <a:rPr sz="2600" i="1" spc="-10" dirty="0">
                <a:solidFill>
                  <a:srgbClr val="0D0D0D"/>
                </a:solidFill>
                <a:latin typeface="Times New Roman"/>
                <a:cs typeface="Times New Roman"/>
              </a:rPr>
              <a:t>Want</a:t>
            </a:r>
            <a:r>
              <a:rPr sz="2600" i="1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i="1" spc="-25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”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often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comes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out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“</a:t>
            </a:r>
            <a:r>
              <a:rPr sz="2600" i="1" spc="-10" dirty="0">
                <a:solidFill>
                  <a:srgbClr val="0D0D0D"/>
                </a:solidFill>
                <a:latin typeface="Times New Roman"/>
                <a:cs typeface="Times New Roman"/>
              </a:rPr>
              <a:t>wanna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.”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“</a:t>
            </a:r>
            <a:r>
              <a:rPr sz="2600" i="1" spc="-10" dirty="0">
                <a:solidFill>
                  <a:srgbClr val="0D0D0D"/>
                </a:solidFill>
                <a:latin typeface="Times New Roman"/>
                <a:cs typeface="Times New Roman"/>
              </a:rPr>
              <a:t>Athlete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”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comes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out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sounding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like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“</a:t>
            </a:r>
            <a:r>
              <a:rPr sz="2600" i="1" spc="-10" dirty="0">
                <a:solidFill>
                  <a:srgbClr val="0D0D0D"/>
                </a:solidFill>
                <a:latin typeface="Times New Roman"/>
                <a:cs typeface="Times New Roman"/>
              </a:rPr>
              <a:t>Athalete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.”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0451" y="689813"/>
            <a:ext cx="51054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D0D0D"/>
                </a:solidFill>
              </a:rPr>
              <a:t>Personal</a:t>
            </a:r>
            <a:r>
              <a:rPr spc="-280" dirty="0">
                <a:solidFill>
                  <a:srgbClr val="0D0D0D"/>
                </a:solidFill>
              </a:rPr>
              <a:t> </a:t>
            </a:r>
            <a:r>
              <a:rPr spc="-10" dirty="0">
                <a:solidFill>
                  <a:srgbClr val="0D0D0D"/>
                </a:solidFill>
              </a:rPr>
              <a:t>Appearance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95425" y="1509451"/>
            <a:ext cx="10521950" cy="3974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lnSpc>
                <a:spcPct val="150100"/>
              </a:lnSpc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600" spc="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kind</a:t>
            </a:r>
            <a:r>
              <a:rPr sz="2600" spc="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600" spc="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dress</a:t>
            </a:r>
            <a:r>
              <a:rPr sz="26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we</a:t>
            </a:r>
            <a:r>
              <a:rPr sz="26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use</a:t>
            </a:r>
            <a:r>
              <a:rPr sz="26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&amp;</a:t>
            </a:r>
            <a:r>
              <a:rPr sz="2600" spc="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600" spc="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way</a:t>
            </a:r>
            <a:r>
              <a:rPr sz="2600" spc="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600" spc="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which</a:t>
            </a:r>
            <a:r>
              <a:rPr sz="2600" spc="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we</a:t>
            </a:r>
            <a:r>
              <a:rPr sz="26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groom</a:t>
            </a:r>
            <a:r>
              <a:rPr sz="2600" spc="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ourselves</a:t>
            </a:r>
            <a:r>
              <a:rPr sz="2600" spc="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shows</a:t>
            </a:r>
            <a:r>
              <a:rPr sz="2600" spc="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our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status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&amp;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attitude.</a:t>
            </a:r>
            <a:endParaRPr sz="2600">
              <a:latin typeface="Times New Roman"/>
              <a:cs typeface="Times New Roman"/>
            </a:endParaRPr>
          </a:p>
          <a:p>
            <a:pPr marL="205104" indent="-192405">
              <a:lnSpc>
                <a:spcPct val="100000"/>
              </a:lnSpc>
              <a:spcBef>
                <a:spcPts val="2555"/>
              </a:spcBef>
              <a:buChar char="•"/>
              <a:tabLst>
                <a:tab pos="205104" algn="l"/>
              </a:tabLst>
            </a:pPr>
            <a:r>
              <a:rPr sz="2600" spc="-65" dirty="0">
                <a:solidFill>
                  <a:srgbClr val="0D0D0D"/>
                </a:solidFill>
                <a:latin typeface="Times New Roman"/>
                <a:cs typeface="Times New Roman"/>
              </a:rPr>
              <a:t>We</a:t>
            </a:r>
            <a:r>
              <a:rPr sz="2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influenced</a:t>
            </a:r>
            <a:r>
              <a:rPr sz="2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how</a:t>
            </a:r>
            <a:r>
              <a:rPr sz="26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others</a:t>
            </a:r>
            <a:r>
              <a:rPr sz="2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look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&amp;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clothes</a:t>
            </a:r>
            <a:r>
              <a:rPr sz="2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they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wear</a:t>
            </a:r>
            <a:endParaRPr sz="2600">
              <a:latin typeface="Times New Roman"/>
              <a:cs typeface="Times New Roman"/>
            </a:endParaRPr>
          </a:p>
          <a:p>
            <a:pPr marL="210820" indent="-198755">
              <a:lnSpc>
                <a:spcPct val="100000"/>
              </a:lnSpc>
              <a:spcBef>
                <a:spcPts val="2560"/>
              </a:spcBef>
              <a:buChar char="•"/>
              <a:tabLst>
                <a:tab pos="211454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Physical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attractiveness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plays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an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important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role</a:t>
            </a:r>
            <a:r>
              <a:rPr sz="2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our</a:t>
            </a:r>
            <a:r>
              <a:rPr sz="2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assessment</a:t>
            </a:r>
            <a:r>
              <a:rPr sz="2600" spc="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people.</a:t>
            </a:r>
            <a:endParaRPr sz="2600">
              <a:latin typeface="Times New Roman"/>
              <a:cs typeface="Times New Roman"/>
            </a:endParaRPr>
          </a:p>
          <a:p>
            <a:pPr marL="12700" marR="5080" indent="203200">
              <a:lnSpc>
                <a:spcPct val="150000"/>
              </a:lnSpc>
              <a:spcBef>
                <a:spcPts val="1010"/>
              </a:spcBef>
              <a:buChar char="•"/>
              <a:tabLst>
                <a:tab pos="2159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Persons</a:t>
            </a:r>
            <a:r>
              <a:rPr sz="2600" spc="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dress</a:t>
            </a:r>
            <a:r>
              <a:rPr sz="2600" spc="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&amp;</a:t>
            </a:r>
            <a:r>
              <a:rPr sz="2600" spc="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physical</a:t>
            </a:r>
            <a:r>
              <a:rPr sz="2600" spc="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appearance</a:t>
            </a:r>
            <a:r>
              <a:rPr sz="2600" spc="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conveys</a:t>
            </a:r>
            <a:r>
              <a:rPr sz="2600" spc="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great</a:t>
            </a:r>
            <a:r>
              <a:rPr sz="2600" spc="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deal</a:t>
            </a:r>
            <a:r>
              <a:rPr sz="2600" spc="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600" spc="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information</a:t>
            </a:r>
            <a:r>
              <a:rPr sz="2600" spc="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about 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him.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0385" y="262254"/>
            <a:ext cx="5633085" cy="158940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 indent="2004060">
              <a:lnSpc>
                <a:spcPts val="5830"/>
              </a:lnSpc>
              <a:spcBef>
                <a:spcPts val="835"/>
              </a:spcBef>
            </a:pPr>
            <a:r>
              <a:rPr sz="5400" spc="-25" dirty="0">
                <a:solidFill>
                  <a:srgbClr val="0D0D0D"/>
                </a:solidFill>
              </a:rPr>
              <a:t>MEN </a:t>
            </a:r>
            <a:r>
              <a:rPr sz="5400" dirty="0">
                <a:solidFill>
                  <a:srgbClr val="0D0D0D"/>
                </a:solidFill>
              </a:rPr>
              <a:t>BUSINESS</a:t>
            </a:r>
            <a:r>
              <a:rPr sz="5400" spc="-130" dirty="0">
                <a:solidFill>
                  <a:srgbClr val="0D0D0D"/>
                </a:solidFill>
              </a:rPr>
              <a:t> </a:t>
            </a:r>
            <a:r>
              <a:rPr sz="5400" spc="-20" dirty="0">
                <a:solidFill>
                  <a:srgbClr val="0D0D0D"/>
                </a:solidFill>
              </a:rPr>
              <a:t>WEAR</a:t>
            </a:r>
            <a:endParaRPr sz="5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2447543"/>
            <a:ext cx="3291840" cy="35692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0" y="2343911"/>
            <a:ext cx="3291840" cy="36728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51585">
              <a:lnSpc>
                <a:spcPct val="100000"/>
              </a:lnSpc>
              <a:spcBef>
                <a:spcPts val="95"/>
              </a:spcBef>
            </a:pPr>
            <a:r>
              <a:rPr sz="4900" dirty="0">
                <a:solidFill>
                  <a:srgbClr val="0D0D0D"/>
                </a:solidFill>
              </a:rPr>
              <a:t>MEN’S</a:t>
            </a:r>
            <a:r>
              <a:rPr sz="4900" spc="-200" dirty="0">
                <a:solidFill>
                  <a:srgbClr val="0D0D0D"/>
                </a:solidFill>
              </a:rPr>
              <a:t> </a:t>
            </a:r>
            <a:r>
              <a:rPr sz="4900" dirty="0">
                <a:solidFill>
                  <a:srgbClr val="0D0D0D"/>
                </a:solidFill>
              </a:rPr>
              <a:t>BUSINESS</a:t>
            </a:r>
            <a:r>
              <a:rPr sz="4900" spc="-190" dirty="0">
                <a:solidFill>
                  <a:srgbClr val="0D0D0D"/>
                </a:solidFill>
              </a:rPr>
              <a:t> </a:t>
            </a:r>
            <a:r>
              <a:rPr sz="4900" spc="-10" dirty="0">
                <a:solidFill>
                  <a:srgbClr val="0D0D0D"/>
                </a:solidFill>
              </a:rPr>
              <a:t>CASUAL</a:t>
            </a:r>
            <a:endParaRPr sz="4900"/>
          </a:p>
        </p:txBody>
      </p:sp>
      <p:grpSp>
        <p:nvGrpSpPr>
          <p:cNvPr id="3" name="object 3"/>
          <p:cNvGrpSpPr/>
          <p:nvPr/>
        </p:nvGrpSpPr>
        <p:grpSpPr>
          <a:xfrm>
            <a:off x="2581655" y="2209800"/>
            <a:ext cx="7705725" cy="3771900"/>
            <a:chOff x="2581655" y="2209800"/>
            <a:chExt cx="7705725" cy="3771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25255" y="2209800"/>
              <a:ext cx="1761744" cy="21427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1655" y="2438400"/>
              <a:ext cx="1761744" cy="21427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9383" y="2357628"/>
              <a:ext cx="1761743" cy="2142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1855" y="3124200"/>
              <a:ext cx="1685544" cy="28575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25055" y="3429000"/>
              <a:ext cx="1639824" cy="2514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8233" rIns="0" bIns="0" rtlCol="0">
            <a:spAutoFit/>
          </a:bodyPr>
          <a:lstStyle/>
          <a:p>
            <a:pPr marL="148336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0D0D0D"/>
                </a:solidFill>
              </a:rPr>
              <a:t>MEN’S </a:t>
            </a:r>
            <a:r>
              <a:rPr sz="5400" spc="-10" dirty="0">
                <a:solidFill>
                  <a:srgbClr val="0D0D0D"/>
                </a:solidFill>
              </a:rPr>
              <a:t>CASUAL</a:t>
            </a:r>
            <a:endParaRPr sz="5400"/>
          </a:p>
        </p:txBody>
      </p:sp>
      <p:grpSp>
        <p:nvGrpSpPr>
          <p:cNvPr id="3" name="object 3"/>
          <p:cNvGrpSpPr/>
          <p:nvPr/>
        </p:nvGrpSpPr>
        <p:grpSpPr>
          <a:xfrm>
            <a:off x="2057400" y="1828800"/>
            <a:ext cx="3438525" cy="4000500"/>
            <a:chOff x="2057400" y="1828800"/>
            <a:chExt cx="3438525" cy="4000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7400" y="1828800"/>
              <a:ext cx="1761744" cy="21427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0" y="2971800"/>
              <a:ext cx="1685544" cy="285750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8400" y="2057400"/>
            <a:ext cx="1761744" cy="21427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01583" y="2819400"/>
            <a:ext cx="2261616" cy="290474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6263" y="114122"/>
            <a:ext cx="5112385" cy="144462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5080" indent="1266190">
              <a:lnSpc>
                <a:spcPts val="5290"/>
              </a:lnSpc>
              <a:spcBef>
                <a:spcPts val="765"/>
              </a:spcBef>
            </a:pPr>
            <a:r>
              <a:rPr sz="4900" spc="-10" dirty="0">
                <a:solidFill>
                  <a:srgbClr val="0D0D0D"/>
                </a:solidFill>
              </a:rPr>
              <a:t>WOMEN BUSINESS</a:t>
            </a:r>
            <a:r>
              <a:rPr sz="4900" spc="-235" dirty="0">
                <a:solidFill>
                  <a:srgbClr val="0D0D0D"/>
                </a:solidFill>
              </a:rPr>
              <a:t> </a:t>
            </a:r>
            <a:r>
              <a:rPr sz="4900" spc="-20" dirty="0">
                <a:solidFill>
                  <a:srgbClr val="0D0D0D"/>
                </a:solidFill>
              </a:rPr>
              <a:t>WEAR</a:t>
            </a:r>
            <a:endParaRPr sz="4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7688" y="1828800"/>
            <a:ext cx="1584960" cy="41211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29702" y="1752600"/>
            <a:ext cx="1664208" cy="41723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 piece of Advice!</a:t>
            </a:r>
            <a:endParaRPr lang="en-US" b="1" dirty="0"/>
          </a:p>
        </p:txBody>
      </p:sp>
      <p:pic>
        <p:nvPicPr>
          <p:cNvPr id="3074" name="Picture 2" descr="55 Most Beautiful Communication Quotes For Inspir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925782"/>
            <a:ext cx="6054436" cy="38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87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9640" rIns="0" bIns="0" rtlCol="0">
            <a:spAutoFit/>
          </a:bodyPr>
          <a:lstStyle/>
          <a:p>
            <a:pPr marL="1238885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D0D0D"/>
                </a:solidFill>
              </a:rPr>
              <a:t>WOMEN’S</a:t>
            </a:r>
            <a:r>
              <a:rPr spc="-35" dirty="0">
                <a:solidFill>
                  <a:srgbClr val="0D0D0D"/>
                </a:solidFill>
              </a:rPr>
              <a:t> </a:t>
            </a:r>
            <a:r>
              <a:rPr dirty="0">
                <a:solidFill>
                  <a:srgbClr val="0D0D0D"/>
                </a:solidFill>
              </a:rPr>
              <a:t>BUSINESS</a:t>
            </a:r>
            <a:r>
              <a:rPr spc="-5" dirty="0">
                <a:solidFill>
                  <a:srgbClr val="0D0D0D"/>
                </a:solidFill>
              </a:rPr>
              <a:t> </a:t>
            </a:r>
            <a:r>
              <a:rPr spc="-10" dirty="0">
                <a:solidFill>
                  <a:srgbClr val="0D0D0D"/>
                </a:solidFill>
              </a:rPr>
              <a:t>CASUAL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2992" y="2286000"/>
            <a:ext cx="825500" cy="223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5400" y="3733800"/>
            <a:ext cx="825500" cy="22352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97400" y="3810000"/>
            <a:ext cx="825500" cy="2247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25800" y="2438400"/>
            <a:ext cx="825500" cy="2235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33591" y="2438400"/>
            <a:ext cx="82550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8052" rIns="0" bIns="0" rtlCol="0">
            <a:spAutoFit/>
          </a:bodyPr>
          <a:lstStyle/>
          <a:p>
            <a:pPr marL="1431925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0D0D0D"/>
                </a:solidFill>
              </a:rPr>
              <a:t>Space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8721"/>
            <a:ext cx="4131310" cy="244729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Spacial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Distances–</a:t>
            </a:r>
            <a:endParaRPr sz="2600">
              <a:latin typeface="Times New Roman"/>
              <a:cs typeface="Times New Roman"/>
            </a:endParaRPr>
          </a:p>
          <a:p>
            <a:pPr marL="323215" indent="-31115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23215" algn="l"/>
                <a:tab pos="324485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Intimate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zone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(1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–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1.5 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feet)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–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Personal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zone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(1.5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–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4</a:t>
            </a:r>
            <a:r>
              <a:rPr sz="2600" spc="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feet)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9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–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Social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zone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(4-12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feet)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–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Public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zone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(12’</a:t>
            </a:r>
            <a:r>
              <a:rPr sz="2600" spc="-20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-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∞)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8052" rIns="0" bIns="0" rtlCol="0">
            <a:spAutoFit/>
          </a:bodyPr>
          <a:lstStyle/>
          <a:p>
            <a:pPr marL="1329055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0D0D0D"/>
                </a:solidFill>
              </a:rPr>
              <a:t>Chronemics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85722" y="2283079"/>
            <a:ext cx="10199370" cy="318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This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sz="2600" spc="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use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time.</a:t>
            </a:r>
            <a:endParaRPr sz="26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500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How</a:t>
            </a:r>
            <a:r>
              <a:rPr sz="2600" spc="2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we</a:t>
            </a:r>
            <a:r>
              <a:rPr sz="2600" spc="2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use</a:t>
            </a:r>
            <a:r>
              <a:rPr sz="2600" spc="2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time,</a:t>
            </a:r>
            <a:r>
              <a:rPr sz="2600" spc="2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our</a:t>
            </a:r>
            <a:r>
              <a:rPr sz="2600" spc="2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punctuality</a:t>
            </a:r>
            <a:r>
              <a:rPr sz="2600" spc="2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600" spc="2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arriving</a:t>
            </a:r>
            <a:r>
              <a:rPr sz="2600" spc="2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or</a:t>
            </a:r>
            <a:r>
              <a:rPr sz="2600" spc="2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departing,</a:t>
            </a:r>
            <a:r>
              <a:rPr sz="2600" spc="2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2600" spc="2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what</a:t>
            </a:r>
            <a:r>
              <a:rPr sz="2600" spc="2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our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routines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are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says a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lot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about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who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we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are.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56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Some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us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live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by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clock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–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regimented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controlled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by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it.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56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Others</a:t>
            </a:r>
            <a:r>
              <a:rPr sz="2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us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are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more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free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spirits –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we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come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go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on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our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whims.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038" y="185927"/>
            <a:ext cx="12018959" cy="650900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5892" y="434466"/>
            <a:ext cx="10289540" cy="5965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1-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SMILE!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D0D0D"/>
              </a:buClr>
              <a:buFont typeface="Arial MT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2-</a:t>
            </a:r>
            <a:r>
              <a:rPr sz="2400" spc="25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Keep</a:t>
            </a:r>
            <a:r>
              <a:rPr sz="2400" spc="2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an</a:t>
            </a:r>
            <a:r>
              <a:rPr sz="2400" spc="2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open</a:t>
            </a:r>
            <a:r>
              <a:rPr sz="2400" spc="2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space</a:t>
            </a:r>
            <a:r>
              <a:rPr sz="2400" spc="2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before</a:t>
            </a:r>
            <a:r>
              <a:rPr sz="2400" spc="2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400" spc="25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upper</a:t>
            </a:r>
            <a:r>
              <a:rPr sz="2400" spc="2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torso.</a:t>
            </a:r>
            <a:r>
              <a:rPr sz="2400" spc="25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E.g.</a:t>
            </a:r>
            <a:r>
              <a:rPr sz="2400" spc="2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don’t</a:t>
            </a:r>
            <a:r>
              <a:rPr sz="2400" spc="2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fold</a:t>
            </a:r>
            <a:r>
              <a:rPr sz="2400" spc="2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400" spc="2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arms,</a:t>
            </a:r>
            <a:r>
              <a:rPr sz="2400" spc="28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hug</a:t>
            </a:r>
            <a:endParaRPr sz="24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bag,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or put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things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on your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lap.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  <a:tab pos="2896235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3-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Have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eye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contact.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	Important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establish</a:t>
            </a:r>
            <a:r>
              <a:rPr sz="2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connection.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5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4-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Be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comfortable</a:t>
            </a:r>
            <a:r>
              <a:rPr sz="2400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space.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Don’t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fidget,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don’t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squirm,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or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don’t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lose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yourself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your 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body.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500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  <a:tab pos="1582420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5-</a:t>
            </a:r>
            <a:r>
              <a:rPr sz="2400" spc="2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(For</a:t>
            </a:r>
            <a:r>
              <a:rPr sz="2400" spc="2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ladies)</a:t>
            </a:r>
            <a:r>
              <a:rPr sz="2400" spc="2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When</a:t>
            </a:r>
            <a:r>
              <a:rPr sz="2400" spc="2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resting</a:t>
            </a:r>
            <a:r>
              <a:rPr sz="2400" spc="2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on</a:t>
            </a:r>
            <a:r>
              <a:rPr sz="2400" spc="229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400" spc="2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hand,</a:t>
            </a:r>
            <a:r>
              <a:rPr sz="2400" spc="229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keep</a:t>
            </a:r>
            <a:r>
              <a:rPr sz="2400" spc="229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2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insides</a:t>
            </a:r>
            <a:r>
              <a:rPr sz="2400" spc="229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400" spc="2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400" spc="229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hand</a:t>
            </a:r>
            <a:r>
              <a:rPr sz="2400" spc="229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faced outwards.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	This</a:t>
            </a:r>
            <a:r>
              <a:rPr sz="24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makes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appear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more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open.</a:t>
            </a:r>
            <a:endParaRPr sz="2400">
              <a:latin typeface="Times New Roman"/>
              <a:cs typeface="Times New Roman"/>
            </a:endParaRPr>
          </a:p>
          <a:p>
            <a:pPr marL="241300" marR="6350" indent="-228600">
              <a:lnSpc>
                <a:spcPct val="15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3670300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6-</a:t>
            </a:r>
            <a:r>
              <a:rPr sz="2400" spc="27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Slow</a:t>
            </a:r>
            <a:r>
              <a:rPr sz="2400" spc="27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down</a:t>
            </a:r>
            <a:r>
              <a:rPr sz="2400" spc="2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400" spc="28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pace.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	(for</a:t>
            </a:r>
            <a:r>
              <a:rPr sz="2400" spc="2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fast</a:t>
            </a:r>
            <a:r>
              <a:rPr sz="2400" spc="2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talkers).</a:t>
            </a:r>
            <a:r>
              <a:rPr sz="2400" spc="2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Move</a:t>
            </a:r>
            <a:r>
              <a:rPr sz="2400" spc="2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slowly</a:t>
            </a:r>
            <a:r>
              <a:rPr sz="2400" spc="25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if</a:t>
            </a:r>
            <a:r>
              <a:rPr sz="2400" spc="2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</a:t>
            </a:r>
            <a:r>
              <a:rPr sz="2400" spc="2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have</a:t>
            </a:r>
            <a:r>
              <a:rPr sz="2400" spc="2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400" spc="25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adjust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your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position.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1333" y="111251"/>
            <a:ext cx="495617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>
              <a:lnSpc>
                <a:spcPct val="1501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7-</a:t>
            </a:r>
            <a:r>
              <a:rPr sz="2400" spc="229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Minimize</a:t>
            </a:r>
            <a:r>
              <a:rPr sz="2400" spc="2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movement</a:t>
            </a:r>
            <a:r>
              <a:rPr sz="2400" spc="2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that</a:t>
            </a:r>
            <a:r>
              <a:rPr sz="2400" spc="2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distracts.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scab</a:t>
            </a:r>
            <a:r>
              <a:rPr sz="2400" spc="-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pick.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68516" y="294513"/>
            <a:ext cx="5271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Don’t</a:t>
            </a:r>
            <a:r>
              <a:rPr sz="2400" spc="2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finger</a:t>
            </a:r>
            <a:r>
              <a:rPr sz="2400" spc="2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drum,</a:t>
            </a:r>
            <a:r>
              <a:rPr sz="2400" spc="229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nail</a:t>
            </a:r>
            <a:r>
              <a:rPr sz="2400" spc="2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bite,</a:t>
            </a:r>
            <a:r>
              <a:rPr sz="2400" spc="229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skin</a:t>
            </a:r>
            <a:r>
              <a:rPr sz="2400" spc="2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peel,</a:t>
            </a:r>
            <a:r>
              <a:rPr sz="2400" spc="2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or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1333" y="1335531"/>
            <a:ext cx="10418445" cy="4671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 algn="just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8-</a:t>
            </a:r>
            <a:r>
              <a:rPr sz="2400" spc="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Be</a:t>
            </a:r>
            <a:r>
              <a:rPr sz="2400" spc="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inclusive</a:t>
            </a:r>
            <a:r>
              <a:rPr sz="2400" spc="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400" spc="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400" spc="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actions.</a:t>
            </a:r>
            <a:r>
              <a:rPr sz="2400" spc="30" dirty="0">
                <a:solidFill>
                  <a:srgbClr val="0D0D0D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E.g.</a:t>
            </a:r>
            <a:r>
              <a:rPr sz="2400" spc="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reduce</a:t>
            </a:r>
            <a:r>
              <a:rPr sz="2400" spc="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physical</a:t>
            </a:r>
            <a:r>
              <a:rPr sz="2400" spc="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distance</a:t>
            </a:r>
            <a:r>
              <a:rPr sz="2400" spc="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between</a:t>
            </a:r>
            <a:r>
              <a:rPr sz="2400" spc="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</a:t>
            </a:r>
            <a:r>
              <a:rPr sz="2400" spc="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and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70" dirty="0">
                <a:solidFill>
                  <a:srgbClr val="0D0D0D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other</a:t>
            </a:r>
            <a:r>
              <a:rPr sz="2400" spc="70" dirty="0">
                <a:solidFill>
                  <a:srgbClr val="0D0D0D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person,</a:t>
            </a:r>
            <a:r>
              <a:rPr sz="2400" spc="70" dirty="0">
                <a:solidFill>
                  <a:srgbClr val="0D0D0D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smile,</a:t>
            </a:r>
            <a:r>
              <a:rPr sz="2400" spc="65" dirty="0">
                <a:solidFill>
                  <a:srgbClr val="0D0D0D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maintain</a:t>
            </a:r>
            <a:r>
              <a:rPr sz="2400" spc="65" dirty="0">
                <a:solidFill>
                  <a:srgbClr val="0D0D0D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eye</a:t>
            </a:r>
            <a:r>
              <a:rPr sz="2400" spc="65" dirty="0">
                <a:solidFill>
                  <a:srgbClr val="0D0D0D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contact,</a:t>
            </a:r>
            <a:r>
              <a:rPr sz="2400" spc="60" dirty="0">
                <a:solidFill>
                  <a:srgbClr val="0D0D0D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2400" spc="70" dirty="0">
                <a:solidFill>
                  <a:srgbClr val="0D0D0D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make</a:t>
            </a:r>
            <a:r>
              <a:rPr sz="2400" spc="70" dirty="0">
                <a:solidFill>
                  <a:srgbClr val="0D0D0D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occasional</a:t>
            </a:r>
            <a:r>
              <a:rPr sz="2400" spc="75" dirty="0">
                <a:solidFill>
                  <a:srgbClr val="0D0D0D"/>
                </a:solidFill>
                <a:latin typeface="Times New Roman"/>
                <a:cs typeface="Times New Roman"/>
              </a:rPr>
              <a:t> 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gestures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towards</a:t>
            </a:r>
            <a:r>
              <a:rPr sz="24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other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person.</a:t>
            </a:r>
            <a:endParaRPr sz="2400">
              <a:latin typeface="Times New Roman"/>
              <a:cs typeface="Times New Roman"/>
            </a:endParaRPr>
          </a:p>
          <a:p>
            <a:pPr marL="240665" marR="5715" indent="-228600" algn="just">
              <a:lnSpc>
                <a:spcPct val="15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9-</a:t>
            </a:r>
            <a:r>
              <a:rPr sz="2400" spc="1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Be</a:t>
            </a:r>
            <a:r>
              <a:rPr sz="2400" spc="1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open</a:t>
            </a:r>
            <a:r>
              <a:rPr sz="2400" spc="1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with</a:t>
            </a:r>
            <a:r>
              <a:rPr sz="2400" spc="1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your</a:t>
            </a:r>
            <a:r>
              <a:rPr sz="2400" spc="1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emotions.</a:t>
            </a:r>
            <a:r>
              <a:rPr sz="2400" spc="1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If</a:t>
            </a:r>
            <a:r>
              <a:rPr sz="2400" spc="1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</a:t>
            </a:r>
            <a:r>
              <a:rPr sz="2400" spc="1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are</a:t>
            </a:r>
            <a:r>
              <a:rPr sz="2400" spc="17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sad,</a:t>
            </a:r>
            <a:r>
              <a:rPr sz="2400" spc="1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happy,</a:t>
            </a:r>
            <a:r>
              <a:rPr sz="2400" spc="1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or</a:t>
            </a:r>
            <a:r>
              <a:rPr sz="2400" spc="1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surprised,</a:t>
            </a:r>
            <a:r>
              <a:rPr sz="2400" spc="1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show</a:t>
            </a:r>
            <a:r>
              <a:rPr sz="2400" spc="1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that</a:t>
            </a:r>
            <a:r>
              <a:rPr sz="2400" spc="17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on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your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face.</a:t>
            </a:r>
            <a:endParaRPr sz="2400">
              <a:latin typeface="Times New Roman"/>
              <a:cs typeface="Times New Roman"/>
            </a:endParaRPr>
          </a:p>
          <a:p>
            <a:pPr marL="240665" marR="6350" indent="-228600" algn="just">
              <a:lnSpc>
                <a:spcPct val="15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10-</a:t>
            </a:r>
            <a:r>
              <a:rPr sz="2400" spc="2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Pace</a:t>
            </a:r>
            <a:r>
              <a:rPr sz="2400" spc="2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yourself</a:t>
            </a:r>
            <a:r>
              <a:rPr sz="2400" spc="2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400" spc="2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much</a:t>
            </a:r>
            <a:r>
              <a:rPr sz="2400" spc="2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2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other</a:t>
            </a:r>
            <a:r>
              <a:rPr sz="2400" spc="2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person.</a:t>
            </a:r>
            <a:r>
              <a:rPr sz="2400" spc="265" dirty="0">
                <a:solidFill>
                  <a:srgbClr val="0D0D0D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At</a:t>
            </a:r>
            <a:r>
              <a:rPr sz="2400" spc="2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25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end</a:t>
            </a:r>
            <a:r>
              <a:rPr sz="2400" spc="2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400" spc="25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27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day,</a:t>
            </a:r>
            <a:r>
              <a:rPr sz="2400" spc="2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everyone</a:t>
            </a:r>
            <a:r>
              <a:rPr sz="2400" spc="2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different.</a:t>
            </a:r>
            <a:r>
              <a:rPr sz="2400" spc="2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Assess</a:t>
            </a:r>
            <a:r>
              <a:rPr sz="2400" spc="2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each</a:t>
            </a:r>
            <a:r>
              <a:rPr sz="2400" spc="2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person</a:t>
            </a:r>
            <a:r>
              <a:rPr sz="2400" spc="2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individually</a:t>
            </a:r>
            <a:r>
              <a:rPr sz="2400" spc="2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2400" spc="2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adopt</a:t>
            </a:r>
            <a:r>
              <a:rPr sz="2400" spc="254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400" spc="2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body</a:t>
            </a:r>
            <a:r>
              <a:rPr sz="2400" spc="2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language</a:t>
            </a:r>
            <a:r>
              <a:rPr sz="2400" spc="2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that</a:t>
            </a:r>
            <a:r>
              <a:rPr sz="2400" spc="2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will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help</a:t>
            </a:r>
            <a:r>
              <a:rPr sz="24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you best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connect</a:t>
            </a:r>
            <a:r>
              <a:rPr sz="24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with</a:t>
            </a:r>
            <a:r>
              <a:rPr sz="2400" spc="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D0D0D"/>
                </a:solidFill>
                <a:latin typeface="Times New Roman"/>
                <a:cs typeface="Times New Roman"/>
              </a:rPr>
              <a:t>him/her.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1885" y="300989"/>
            <a:ext cx="5990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Negative</a:t>
            </a:r>
            <a:r>
              <a:rPr spc="-55" dirty="0"/>
              <a:t> </a:t>
            </a:r>
            <a:r>
              <a:rPr dirty="0"/>
              <a:t>Body</a:t>
            </a:r>
            <a:r>
              <a:rPr spc="15" dirty="0"/>
              <a:t> </a:t>
            </a:r>
            <a:r>
              <a:rPr spc="-10" dirty="0"/>
              <a:t>Language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8270" y="1233271"/>
            <a:ext cx="3042920" cy="486410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Checking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 </a:t>
            </a:r>
            <a:r>
              <a:rPr sz="2600" spc="-20" dirty="0">
                <a:latin typeface="Times New Roman"/>
                <a:cs typeface="Times New Roman"/>
              </a:rPr>
              <a:t>time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Looking at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ground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Times New Roman"/>
                <a:cs typeface="Times New Roman"/>
              </a:rPr>
              <a:t>Touching</a:t>
            </a:r>
            <a:r>
              <a:rPr sz="2600" spc="-9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your</a:t>
            </a:r>
            <a:r>
              <a:rPr sz="2600" spc="-6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face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Picking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at</a:t>
            </a:r>
            <a:r>
              <a:rPr sz="2600" spc="-10" dirty="0">
                <a:latin typeface="Times New Roman"/>
                <a:cs typeface="Times New Roman"/>
              </a:rPr>
              <a:t> something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On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20" dirty="0">
                <a:latin typeface="Times New Roman"/>
                <a:cs typeface="Times New Roman"/>
              </a:rPr>
              <a:t> edge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9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Times New Roman"/>
                <a:cs typeface="Times New Roman"/>
              </a:rPr>
              <a:t>Tapping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Times New Roman"/>
                <a:cs typeface="Times New Roman"/>
              </a:rPr>
              <a:t>Objects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20" dirty="0">
                <a:latin typeface="Times New Roman"/>
                <a:cs typeface="Times New Roman"/>
              </a:rPr>
              <a:t>Too</a:t>
            </a:r>
            <a:r>
              <a:rPr sz="2600" spc="-14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close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Fake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smile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/>
                <a:cs typeface="Times New Roman"/>
              </a:rPr>
              <a:t>Over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blinking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8052" rIns="0" bIns="0" rtlCol="0">
            <a:spAutoFit/>
          </a:bodyPr>
          <a:lstStyle/>
          <a:p>
            <a:pPr marL="129032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D0D0D"/>
                </a:solidFill>
              </a:rPr>
              <a:t>PROFESSIONAL</a:t>
            </a:r>
            <a:r>
              <a:rPr spc="-254" dirty="0">
                <a:solidFill>
                  <a:srgbClr val="0D0D0D"/>
                </a:solidFill>
              </a:rPr>
              <a:t> </a:t>
            </a:r>
            <a:r>
              <a:rPr spc="-10" dirty="0">
                <a:solidFill>
                  <a:srgbClr val="0D0D0D"/>
                </a:solidFill>
              </a:rPr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07489" y="2090768"/>
            <a:ext cx="9801225" cy="13055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Image</a:t>
            </a:r>
            <a:r>
              <a:rPr sz="2800" i="1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sz="2800" i="1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as</a:t>
            </a:r>
            <a:r>
              <a:rPr sz="2800" i="1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important</a:t>
            </a:r>
            <a:r>
              <a:rPr sz="2800" i="1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as</a:t>
            </a:r>
            <a:r>
              <a:rPr sz="2800" i="1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0D0D0D"/>
                </a:solidFill>
                <a:latin typeface="Times New Roman"/>
                <a:cs typeface="Times New Roman"/>
              </a:rPr>
              <a:t>content.</a:t>
            </a:r>
            <a:endParaRPr sz="2800">
              <a:latin typeface="Times New Roman"/>
              <a:cs typeface="Times New Roman"/>
            </a:endParaRPr>
          </a:p>
          <a:p>
            <a:pPr marL="469900" marR="5080" indent="-228600">
              <a:lnSpc>
                <a:spcPts val="3030"/>
              </a:lnSpc>
              <a:spcBef>
                <a:spcPts val="545"/>
              </a:spcBef>
              <a:buFont typeface="Arial MT"/>
              <a:buChar char="•"/>
              <a:tabLst>
                <a:tab pos="469900" algn="l"/>
              </a:tabLst>
            </a:pP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What</a:t>
            </a:r>
            <a:r>
              <a:rPr sz="2800" i="1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you</a:t>
            </a:r>
            <a:r>
              <a:rPr sz="2800" i="1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look</a:t>
            </a:r>
            <a:r>
              <a:rPr sz="2800" i="1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like,</a:t>
            </a:r>
            <a:r>
              <a:rPr sz="2800" i="1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how</a:t>
            </a:r>
            <a:r>
              <a:rPr sz="2800" i="1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you</a:t>
            </a:r>
            <a:r>
              <a:rPr sz="2800" i="1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speak,</a:t>
            </a:r>
            <a:r>
              <a:rPr sz="2800" i="1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2800" i="1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how</a:t>
            </a:r>
            <a:r>
              <a:rPr sz="2800" i="1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you</a:t>
            </a:r>
            <a:r>
              <a:rPr sz="2800" i="1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present</a:t>
            </a:r>
            <a:r>
              <a:rPr sz="2800" i="1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0D0D0D"/>
                </a:solidFill>
                <a:latin typeface="Times New Roman"/>
                <a:cs typeface="Times New Roman"/>
              </a:rPr>
              <a:t>yourself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sz="2800" i="1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just</a:t>
            </a:r>
            <a:r>
              <a:rPr sz="2800" i="1" spc="-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as</a:t>
            </a:r>
            <a:r>
              <a:rPr sz="2800" i="1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important</a:t>
            </a:r>
            <a:r>
              <a:rPr sz="2800" i="1" spc="-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as</a:t>
            </a:r>
            <a:r>
              <a:rPr sz="2800" i="1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800" i="1" spc="-6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content</a:t>
            </a:r>
            <a:r>
              <a:rPr sz="2800" i="1" spc="-6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800" i="1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800" i="1" spc="-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words</a:t>
            </a:r>
            <a:r>
              <a:rPr sz="2800" i="1" spc="-4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that</a:t>
            </a:r>
            <a:r>
              <a:rPr sz="2800" i="1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you</a:t>
            </a:r>
            <a:r>
              <a:rPr sz="2800" i="1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spc="-20" dirty="0">
                <a:solidFill>
                  <a:srgbClr val="0D0D0D"/>
                </a:solidFill>
                <a:latin typeface="Times New Roman"/>
                <a:cs typeface="Times New Roman"/>
              </a:rPr>
              <a:t>say.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0451" y="752602"/>
            <a:ext cx="88372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85" dirty="0">
                <a:solidFill>
                  <a:srgbClr val="0D0D0D"/>
                </a:solidFill>
              </a:rPr>
              <a:t>WHAT</a:t>
            </a:r>
            <a:r>
              <a:rPr sz="4000" spc="-105" dirty="0">
                <a:solidFill>
                  <a:srgbClr val="0D0D0D"/>
                </a:solidFill>
              </a:rPr>
              <a:t> </a:t>
            </a:r>
            <a:r>
              <a:rPr sz="4000" spc="-10" dirty="0">
                <a:solidFill>
                  <a:srgbClr val="0D0D0D"/>
                </a:solidFill>
              </a:rPr>
              <a:t>IS</a:t>
            </a:r>
            <a:r>
              <a:rPr sz="4000" spc="-235" dirty="0">
                <a:solidFill>
                  <a:srgbClr val="0D0D0D"/>
                </a:solidFill>
              </a:rPr>
              <a:t> </a:t>
            </a:r>
            <a:r>
              <a:rPr sz="4000" spc="-30" dirty="0">
                <a:solidFill>
                  <a:srgbClr val="0D0D0D"/>
                </a:solidFill>
              </a:rPr>
              <a:t>A</a:t>
            </a:r>
            <a:r>
              <a:rPr sz="4000" spc="-225" dirty="0">
                <a:solidFill>
                  <a:srgbClr val="0D0D0D"/>
                </a:solidFill>
              </a:rPr>
              <a:t> </a:t>
            </a:r>
            <a:r>
              <a:rPr sz="4000" spc="-30" dirty="0">
                <a:solidFill>
                  <a:srgbClr val="0D0D0D"/>
                </a:solidFill>
              </a:rPr>
              <a:t>PROFESSIONAL</a:t>
            </a:r>
            <a:r>
              <a:rPr sz="4000" spc="-204" dirty="0">
                <a:solidFill>
                  <a:srgbClr val="0D0D0D"/>
                </a:solidFill>
              </a:rPr>
              <a:t> </a:t>
            </a:r>
            <a:r>
              <a:rPr sz="4000" spc="-10" dirty="0">
                <a:solidFill>
                  <a:srgbClr val="0D0D0D"/>
                </a:solidFill>
              </a:rPr>
              <a:t>IMAGE?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091895" y="1502948"/>
            <a:ext cx="6029960" cy="393636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image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you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project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in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world</a:t>
            </a:r>
            <a:r>
              <a:rPr sz="2600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of 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work</a:t>
            </a:r>
            <a:endParaRPr sz="26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241935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Consists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of:</a:t>
            </a:r>
            <a:endParaRPr sz="26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180"/>
              </a:spcBef>
              <a:buFont typeface="Arial MT"/>
              <a:buChar char="•"/>
              <a:tabLst>
                <a:tab pos="699135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Personal</a:t>
            </a:r>
            <a:r>
              <a:rPr sz="2600" spc="-17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Appearance</a:t>
            </a:r>
            <a:endParaRPr sz="26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1156335" algn="l"/>
              </a:tabLst>
            </a:pP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Clothing</a:t>
            </a:r>
            <a:endParaRPr sz="26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1156335" algn="l"/>
              </a:tabLst>
            </a:pP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Grooming</a:t>
            </a:r>
            <a:endParaRPr sz="26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spcBef>
                <a:spcPts val="180"/>
              </a:spcBef>
              <a:buFont typeface="Arial MT"/>
              <a:buChar char="•"/>
              <a:tabLst>
                <a:tab pos="1156335" algn="l"/>
              </a:tabLst>
            </a:pP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Manners</a:t>
            </a:r>
            <a:endParaRPr sz="26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1156335" algn="l"/>
              </a:tabLst>
            </a:pP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Etiquette</a:t>
            </a:r>
            <a:endParaRPr sz="26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1156335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Personal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behavior</a:t>
            </a:r>
            <a:endParaRPr sz="26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spcBef>
                <a:spcPts val="180"/>
              </a:spcBef>
              <a:buFont typeface="Arial MT"/>
              <a:buChar char="•"/>
              <a:tabLst>
                <a:tab pos="1156335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Communication</a:t>
            </a:r>
            <a:r>
              <a:rPr sz="26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effectiveness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6358" y="624331"/>
            <a:ext cx="58502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0" dirty="0">
                <a:solidFill>
                  <a:srgbClr val="0D0D0D"/>
                </a:solidFill>
              </a:rPr>
              <a:t>PROFESSIONAL</a:t>
            </a:r>
            <a:r>
              <a:rPr sz="4000" spc="-165" dirty="0">
                <a:solidFill>
                  <a:srgbClr val="0D0D0D"/>
                </a:solidFill>
              </a:rPr>
              <a:t> </a:t>
            </a:r>
            <a:r>
              <a:rPr sz="4000" spc="-10" dirty="0">
                <a:solidFill>
                  <a:srgbClr val="0D0D0D"/>
                </a:solidFill>
              </a:rPr>
              <a:t>IMAGE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93139" y="1514983"/>
            <a:ext cx="10895330" cy="259270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241300" marR="5080" indent="-228600">
              <a:lnSpc>
                <a:spcPts val="3560"/>
              </a:lnSpc>
              <a:spcBef>
                <a:spcPts val="550"/>
              </a:spcBef>
              <a:tabLst>
                <a:tab pos="2014855" algn="l"/>
                <a:tab pos="2737485" algn="l"/>
                <a:tab pos="3855085" algn="l"/>
                <a:tab pos="4994910" algn="l"/>
                <a:tab pos="6320790" algn="l"/>
                <a:tab pos="7484109" algn="l"/>
                <a:tab pos="8114665" algn="l"/>
                <a:tab pos="8834755" algn="l"/>
              </a:tabLst>
            </a:pPr>
            <a:r>
              <a:rPr sz="3300" spc="-10" dirty="0">
                <a:solidFill>
                  <a:srgbClr val="0D0D0D"/>
                </a:solidFill>
                <a:latin typeface="Times New Roman"/>
                <a:cs typeface="Times New Roman"/>
              </a:rPr>
              <a:t>Judgments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3300" spc="-25" dirty="0">
                <a:solidFill>
                  <a:srgbClr val="0D0D0D"/>
                </a:solidFill>
                <a:latin typeface="Times New Roman"/>
                <a:cs typeface="Times New Roman"/>
              </a:rPr>
              <a:t>are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3300" spc="-20" dirty="0">
                <a:solidFill>
                  <a:srgbClr val="0D0D0D"/>
                </a:solidFill>
                <a:latin typeface="Times New Roman"/>
                <a:cs typeface="Times New Roman"/>
              </a:rPr>
              <a:t>made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3300" spc="-10" dirty="0">
                <a:solidFill>
                  <a:srgbClr val="0D0D0D"/>
                </a:solidFill>
                <a:latin typeface="Times New Roman"/>
                <a:cs typeface="Times New Roman"/>
              </a:rPr>
              <a:t>about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3300" spc="-10" dirty="0">
                <a:solidFill>
                  <a:srgbClr val="0D0D0D"/>
                </a:solidFill>
                <a:latin typeface="Times New Roman"/>
                <a:cs typeface="Times New Roman"/>
              </a:rPr>
              <a:t>people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3300" spc="-20" dirty="0">
                <a:solidFill>
                  <a:srgbClr val="0D0D0D"/>
                </a:solidFill>
                <a:latin typeface="Times New Roman"/>
                <a:cs typeface="Times New Roman"/>
              </a:rPr>
              <a:t>based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3300" spc="-25" dirty="0">
                <a:solidFill>
                  <a:srgbClr val="0D0D0D"/>
                </a:solidFill>
                <a:latin typeface="Times New Roman"/>
                <a:cs typeface="Times New Roman"/>
              </a:rPr>
              <a:t>on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3300" spc="-25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3300" spc="-10" dirty="0">
                <a:solidFill>
                  <a:srgbClr val="0D0D0D"/>
                </a:solidFill>
                <a:latin typeface="Times New Roman"/>
                <a:cs typeface="Times New Roman"/>
              </a:rPr>
              <a:t>professional 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image</a:t>
            </a:r>
            <a:r>
              <a:rPr sz="33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they</a:t>
            </a:r>
            <a:r>
              <a:rPr sz="33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display</a:t>
            </a:r>
            <a:r>
              <a:rPr sz="33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as a</a:t>
            </a:r>
            <a:r>
              <a:rPr sz="33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result</a:t>
            </a:r>
            <a:r>
              <a:rPr sz="33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33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appearance</a:t>
            </a:r>
            <a:r>
              <a:rPr sz="33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33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3300" spc="-10" dirty="0">
                <a:solidFill>
                  <a:srgbClr val="0D0D0D"/>
                </a:solidFill>
                <a:latin typeface="Times New Roman"/>
                <a:cs typeface="Times New Roman"/>
              </a:rPr>
              <a:t>behavior.</a:t>
            </a: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800">
              <a:latin typeface="Times New Roman"/>
              <a:cs typeface="Times New Roman"/>
            </a:endParaRPr>
          </a:p>
          <a:p>
            <a:pPr marL="241300" marR="6985" indent="-228600">
              <a:lnSpc>
                <a:spcPts val="3570"/>
              </a:lnSpc>
              <a:tabLst>
                <a:tab pos="1003300" algn="l"/>
                <a:tab pos="2342515" algn="l"/>
                <a:tab pos="3658235" algn="l"/>
                <a:tab pos="4412615" algn="l"/>
                <a:tab pos="6636384" algn="l"/>
                <a:tab pos="7694295" algn="l"/>
                <a:tab pos="8290559" algn="l"/>
                <a:tab pos="10532110" algn="l"/>
              </a:tabLst>
            </a:pPr>
            <a:r>
              <a:rPr sz="3300" spc="-20" dirty="0">
                <a:solidFill>
                  <a:srgbClr val="0D0D0D"/>
                </a:solidFill>
                <a:latin typeface="Times New Roman"/>
                <a:cs typeface="Times New Roman"/>
              </a:rPr>
              <a:t>This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3300" spc="-10" dirty="0">
                <a:solidFill>
                  <a:srgbClr val="0D0D0D"/>
                </a:solidFill>
                <a:latin typeface="Times New Roman"/>
                <a:cs typeface="Times New Roman"/>
              </a:rPr>
              <a:t>occurs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3300" spc="-10" dirty="0">
                <a:solidFill>
                  <a:srgbClr val="0D0D0D"/>
                </a:solidFill>
                <a:latin typeface="Times New Roman"/>
                <a:cs typeface="Times New Roman"/>
              </a:rPr>
              <a:t>before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3300" spc="-25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3300" spc="-10" dirty="0">
                <a:solidFill>
                  <a:srgbClr val="0D0D0D"/>
                </a:solidFill>
                <a:latin typeface="Times New Roman"/>
                <a:cs typeface="Times New Roman"/>
              </a:rPr>
              <a:t>individual’s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3300" spc="-10" dirty="0">
                <a:solidFill>
                  <a:srgbClr val="0D0D0D"/>
                </a:solidFill>
                <a:latin typeface="Times New Roman"/>
                <a:cs typeface="Times New Roman"/>
              </a:rPr>
              <a:t>level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3300" spc="-25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3300" spc="-10" dirty="0">
                <a:solidFill>
                  <a:srgbClr val="0D0D0D"/>
                </a:solidFill>
                <a:latin typeface="Times New Roman"/>
                <a:cs typeface="Times New Roman"/>
              </a:rPr>
              <a:t>competence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3300" spc="-25" dirty="0">
                <a:solidFill>
                  <a:srgbClr val="0D0D0D"/>
                </a:solidFill>
                <a:latin typeface="Times New Roman"/>
                <a:cs typeface="Times New Roman"/>
              </a:rPr>
              <a:t>or 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performance</a:t>
            </a:r>
            <a:r>
              <a:rPr sz="3300" spc="-1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0D0D0D"/>
                </a:solidFill>
                <a:latin typeface="Times New Roman"/>
                <a:cs typeface="Times New Roman"/>
              </a:rPr>
              <a:t>is</a:t>
            </a:r>
            <a:r>
              <a:rPr sz="3300" spc="-8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3300" spc="-10" dirty="0">
                <a:solidFill>
                  <a:srgbClr val="0D0D0D"/>
                </a:solidFill>
                <a:latin typeface="Times New Roman"/>
                <a:cs typeface="Times New Roman"/>
              </a:rPr>
              <a:t>determined.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the role of listening in Oral Communication?</a:t>
            </a:r>
            <a:endParaRPr lang="en-US" b="1" dirty="0"/>
          </a:p>
        </p:txBody>
      </p:sp>
      <p:pic>
        <p:nvPicPr>
          <p:cNvPr id="1026" name="Picture 2" descr="101 inspiring quotes about communic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146" y="1846263"/>
            <a:ext cx="5358034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45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8889" y="449071"/>
            <a:ext cx="65239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D0D0D"/>
                </a:solidFill>
              </a:rPr>
              <a:t>Ideal</a:t>
            </a:r>
            <a:r>
              <a:rPr spc="-60" dirty="0">
                <a:solidFill>
                  <a:srgbClr val="0D0D0D"/>
                </a:solidFill>
              </a:rPr>
              <a:t> </a:t>
            </a:r>
            <a:r>
              <a:rPr dirty="0">
                <a:solidFill>
                  <a:srgbClr val="0D0D0D"/>
                </a:solidFill>
              </a:rPr>
              <a:t>Professional</a:t>
            </a:r>
            <a:r>
              <a:rPr spc="-70" dirty="0">
                <a:solidFill>
                  <a:srgbClr val="0D0D0D"/>
                </a:solidFill>
              </a:rPr>
              <a:t> </a:t>
            </a:r>
            <a:r>
              <a:rPr spc="-10" dirty="0">
                <a:solidFill>
                  <a:srgbClr val="0D0D0D"/>
                </a:solidFill>
              </a:rPr>
              <a:t>Presence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9527" y="1494256"/>
            <a:ext cx="8789035" cy="1961514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</a:t>
            </a:r>
            <a:r>
              <a:rPr sz="2600" spc="-1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dynamic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blend of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poise,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self-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confidence,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control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and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style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Empowers</a:t>
            </a:r>
            <a:r>
              <a:rPr sz="26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us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6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be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able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to command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respect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in any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situation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Permits us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project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confidence</a:t>
            </a:r>
            <a:r>
              <a:rPr sz="2600" spc="-5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that</a:t>
            </a:r>
            <a:r>
              <a:rPr sz="2600" spc="-2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others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can</a:t>
            </a:r>
            <a:r>
              <a:rPr sz="26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quickly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perceive</a:t>
            </a: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Permits</a:t>
            </a:r>
            <a:r>
              <a:rPr sz="2600" spc="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us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26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rise above</a:t>
            </a:r>
            <a:r>
              <a:rPr sz="26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D0D0D"/>
                </a:solidFill>
                <a:latin typeface="Times New Roman"/>
                <a:cs typeface="Times New Roman"/>
              </a:rPr>
              <a:t>the</a:t>
            </a:r>
            <a:r>
              <a:rPr sz="2600" spc="-10" dirty="0">
                <a:solidFill>
                  <a:srgbClr val="0D0D0D"/>
                </a:solidFill>
                <a:latin typeface="Times New Roman"/>
                <a:cs typeface="Times New Roman"/>
              </a:rPr>
              <a:t> crowd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4419600"/>
            <a:ext cx="528828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D0D0D"/>
                </a:solidFill>
              </a:rPr>
              <a:t>PROFESSIONAL</a:t>
            </a:r>
            <a:r>
              <a:rPr spc="-245" dirty="0">
                <a:solidFill>
                  <a:srgbClr val="0D0D0D"/>
                </a:solidFill>
              </a:rPr>
              <a:t> </a:t>
            </a:r>
            <a:r>
              <a:rPr spc="-10" dirty="0">
                <a:solidFill>
                  <a:srgbClr val="0D0D0D"/>
                </a:solidFill>
              </a:rPr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72132" y="2624150"/>
            <a:ext cx="9355455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  <a:tabLst>
                <a:tab pos="1303020" algn="l"/>
                <a:tab pos="2348865" algn="l"/>
                <a:tab pos="3362325" algn="l"/>
                <a:tab pos="4093845" algn="l"/>
                <a:tab pos="5513070" algn="l"/>
                <a:tab pos="6240145" algn="l"/>
                <a:tab pos="7185025" algn="l"/>
                <a:tab pos="7698740" algn="l"/>
                <a:tab pos="8690610" algn="l"/>
              </a:tabLst>
            </a:pPr>
            <a:r>
              <a:rPr sz="2800" i="1" spc="-10" dirty="0">
                <a:solidFill>
                  <a:srgbClr val="0D0D0D"/>
                </a:solidFill>
                <a:latin typeface="Times New Roman"/>
                <a:cs typeface="Times New Roman"/>
              </a:rPr>
              <a:t>Speech,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800" i="1" spc="-10" dirty="0">
                <a:solidFill>
                  <a:srgbClr val="0D0D0D"/>
                </a:solidFill>
                <a:latin typeface="Times New Roman"/>
                <a:cs typeface="Times New Roman"/>
              </a:rPr>
              <a:t>social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800" i="1" spc="-10" dirty="0">
                <a:solidFill>
                  <a:srgbClr val="0D0D0D"/>
                </a:solidFill>
                <a:latin typeface="Times New Roman"/>
                <a:cs typeface="Times New Roman"/>
              </a:rPr>
              <a:t>skills,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800" i="1" spc="-25" dirty="0">
                <a:solidFill>
                  <a:srgbClr val="0D0D0D"/>
                </a:solidFill>
                <a:latin typeface="Times New Roman"/>
                <a:cs typeface="Times New Roman"/>
              </a:rPr>
              <a:t>and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800" i="1" spc="-10" dirty="0">
                <a:solidFill>
                  <a:srgbClr val="0D0D0D"/>
                </a:solidFill>
                <a:latin typeface="Times New Roman"/>
                <a:cs typeface="Times New Roman"/>
              </a:rPr>
              <a:t>etiquette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800" i="1" spc="-20" dirty="0">
                <a:solidFill>
                  <a:srgbClr val="0D0D0D"/>
                </a:solidFill>
                <a:latin typeface="Times New Roman"/>
                <a:cs typeface="Times New Roman"/>
              </a:rPr>
              <a:t>will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800" i="1" spc="-20" dirty="0">
                <a:solidFill>
                  <a:srgbClr val="0D0D0D"/>
                </a:solidFill>
                <a:latin typeface="Times New Roman"/>
                <a:cs typeface="Times New Roman"/>
              </a:rPr>
              <a:t>make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800" i="1" spc="-25" dirty="0">
                <a:solidFill>
                  <a:srgbClr val="0D0D0D"/>
                </a:solidFill>
                <a:latin typeface="Times New Roman"/>
                <a:cs typeface="Times New Roman"/>
              </a:rPr>
              <a:t>or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800" i="1" spc="-10" dirty="0">
                <a:solidFill>
                  <a:srgbClr val="0D0D0D"/>
                </a:solidFill>
                <a:latin typeface="Times New Roman"/>
                <a:cs typeface="Times New Roman"/>
              </a:rPr>
              <a:t>break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	</a:t>
            </a:r>
            <a:r>
              <a:rPr sz="2800" i="1" spc="-20" dirty="0">
                <a:solidFill>
                  <a:srgbClr val="0D0D0D"/>
                </a:solidFill>
                <a:latin typeface="Times New Roman"/>
                <a:cs typeface="Times New Roman"/>
              </a:rPr>
              <a:t>your </a:t>
            </a:r>
            <a:r>
              <a:rPr sz="2800" i="1" spc="-10" dirty="0">
                <a:solidFill>
                  <a:srgbClr val="0D0D0D"/>
                </a:solidFill>
                <a:latin typeface="Times New Roman"/>
                <a:cs typeface="Times New Roman"/>
              </a:rPr>
              <a:t>professional</a:t>
            </a:r>
            <a:r>
              <a:rPr sz="2800" i="1" spc="-7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image;</a:t>
            </a:r>
            <a:r>
              <a:rPr sz="2800" i="1" spc="-9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spc="-25" dirty="0">
                <a:solidFill>
                  <a:srgbClr val="0D0D0D"/>
                </a:solidFill>
                <a:latin typeface="Times New Roman"/>
                <a:cs typeface="Times New Roman"/>
              </a:rPr>
              <a:t>regardless</a:t>
            </a:r>
            <a:r>
              <a:rPr sz="2800" i="1" spc="-8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0D0D0D"/>
                </a:solidFill>
                <a:latin typeface="Times New Roman"/>
                <a:cs typeface="Times New Roman"/>
              </a:rPr>
              <a:t>of</a:t>
            </a:r>
            <a:r>
              <a:rPr sz="2800" i="1" spc="-7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0D0D0D"/>
                </a:solidFill>
                <a:latin typeface="Times New Roman"/>
                <a:cs typeface="Times New Roman"/>
              </a:rPr>
              <a:t>appearance.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Final Take Away!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7957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/>
              <a:t>Communication should not be taken for granted.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/>
              <a:t>It is an </a:t>
            </a:r>
            <a:r>
              <a:rPr lang="en-US" sz="3200" b="1" i="1" dirty="0" smtClean="0"/>
              <a:t>art </a:t>
            </a:r>
            <a:r>
              <a:rPr lang="en-US" sz="3200" dirty="0" smtClean="0"/>
              <a:t>and </a:t>
            </a:r>
            <a:r>
              <a:rPr lang="en-US" sz="3200" b="1" i="1" dirty="0" smtClean="0"/>
              <a:t>science</a:t>
            </a:r>
            <a:r>
              <a:rPr lang="en-US" sz="3200" dirty="0" smtClean="0"/>
              <a:t> that needs to be studied and practiced.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/>
              <a:t>Good speakers and listeners you meet are your constant source of inspiration and learning.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smtClean="0"/>
              <a:t>Gear up for mastering tried and test communication skills in the professional world (they will be fully applicable to personal life as well).</a:t>
            </a:r>
            <a:endParaRPr lang="en-US" sz="3200" b="1" dirty="0"/>
          </a:p>
        </p:txBody>
      </p:sp>
      <p:pic>
        <p:nvPicPr>
          <p:cNvPr id="4102" name="Picture 6" descr="McDonald's fast food takeaway paper bag with a big mac carton on Stock  Photo - Alam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3"/>
          <a:stretch/>
        </p:blipFill>
        <p:spPr bwMode="auto">
          <a:xfrm>
            <a:off x="9878291" y="384540"/>
            <a:ext cx="2044123" cy="249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726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6" descr="close up of clock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</p:pic>
      <p:pic>
        <p:nvPicPr>
          <p:cNvPr id="3" name="Picture Placeholder 4" descr="girl with headphones, backpack, and stack of binders/books">
            <a:extLst>
              <a:ext uri="{FF2B5EF4-FFF2-40B4-BE49-F238E27FC236}">
                <a16:creationId xmlns:a16="http://schemas.microsoft.com/office/drawing/2014/main" id="{68B6FFC1-6A21-4DAC-82BC-F2966925C1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5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7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 txBox="1">
            <a:spLocks/>
          </p:cNvSpPr>
          <p:nvPr/>
        </p:nvSpPr>
        <p:spPr>
          <a:xfrm>
            <a:off x="220337" y="4081468"/>
            <a:ext cx="7094863" cy="82296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GOOGLE CLASSROOM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rgbClr val="FFFFFF"/>
                </a:solidFill>
                <a:latin typeface="Google Sans"/>
              </a:rPr>
              <a:t> EW-</a:t>
            </a:r>
            <a:r>
              <a:rPr lang="en-US" dirty="0" smtClean="0">
                <a:solidFill>
                  <a:srgbClr val="FFFFFF"/>
                </a:solidFill>
                <a:latin typeface="Google Sans"/>
              </a:rPr>
              <a:t> LAB 2024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33" descr="slide 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 txBox="1">
            <a:spLocks/>
          </p:cNvSpPr>
          <p:nvPr/>
        </p:nvSpPr>
        <p:spPr>
          <a:xfrm>
            <a:off x="184152" y="4915694"/>
            <a:ext cx="5005614" cy="100584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/>
              <a:t>Class code: </a:t>
            </a:r>
            <a:r>
              <a:rPr lang="en-US" sz="4000" b="1" dirty="0"/>
              <a:t>vc2ebqp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73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6998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A group of people sitting around a wooden table&#10;">
            <a:extLst>
              <a:ext uri="{FF2B5EF4-FFF2-40B4-BE49-F238E27FC236}">
                <a16:creationId xmlns:a16="http://schemas.microsoft.com/office/drawing/2014/main" id="{D48306FF-9A46-43AC-BC11-DE5D9F2D18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945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69" y="-36945"/>
            <a:ext cx="2570831" cy="6858001"/>
            <a:chOff x="9621170" y="0"/>
            <a:chExt cx="2570831" cy="6858001"/>
          </a:xfrm>
        </p:grpSpPr>
        <p:sp>
          <p:nvSpPr>
            <p:cNvPr id="5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0" name="Title 41" descr="title">
            <a:extLst>
              <a:ext uri="{FF2B5EF4-FFF2-40B4-BE49-F238E27FC236}">
                <a16:creationId xmlns:a16="http://schemas.microsoft.com/office/drawing/2014/main" id="{72FCEAE4-FA74-4446-B2F5-9AFA2DA139A2}"/>
              </a:ext>
            </a:extLst>
          </p:cNvPr>
          <p:cNvSpPr txBox="1">
            <a:spLocks/>
          </p:cNvSpPr>
          <p:nvPr/>
        </p:nvSpPr>
        <p:spPr>
          <a:xfrm>
            <a:off x="691080" y="2105326"/>
            <a:ext cx="5578995" cy="87992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</a:rPr>
              <a:t>Approach me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17C705-3351-4B11-BD28-D0CACC12D3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2755" y="2893380"/>
            <a:ext cx="469807" cy="79404"/>
            <a:chOff x="9330846" y="5054600"/>
            <a:chExt cx="676275" cy="114300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5FEBFE-A26D-4E0B-B884-7E186CD878E5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24665D-D5CF-4F18-A88A-8E4471800E8D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F2203F-31BF-4705-AC57-E197602982A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734E32-080E-49F2-89F3-16F0DBB5D130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16" name="Content Placeholder 93" descr="User">
            <a:extLst>
              <a:ext uri="{FF2B5EF4-FFF2-40B4-BE49-F238E27FC236}">
                <a16:creationId xmlns:a16="http://schemas.microsoft.com/office/drawing/2014/main" id="{5AC6F288-703B-45A1-9B56-079BD755B2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982" y="4281405"/>
            <a:ext cx="469813" cy="469812"/>
          </a:xfrm>
          <a:prstGeom prst="ellipse">
            <a:avLst/>
          </a:prstGeom>
        </p:spPr>
      </p:pic>
      <p:sp>
        <p:nvSpPr>
          <p:cNvPr id="17" name="Text Placeholder 79" descr="name of user">
            <a:extLst>
              <a:ext uri="{FF2B5EF4-FFF2-40B4-BE49-F238E27FC236}">
                <a16:creationId xmlns:a16="http://schemas.microsoft.com/office/drawing/2014/main" id="{40F0AA8D-0756-4350-8005-9BCD0DDB3B92}"/>
              </a:ext>
            </a:extLst>
          </p:cNvPr>
          <p:cNvSpPr txBox="1">
            <a:spLocks/>
          </p:cNvSpPr>
          <p:nvPr/>
        </p:nvSpPr>
        <p:spPr>
          <a:xfrm>
            <a:off x="1359074" y="3760873"/>
            <a:ext cx="5270325" cy="610665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en-US" sz="3200" b="1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32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Huma </a:t>
            </a:r>
            <a:r>
              <a:rPr lang="en-US" sz="32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Hafeez</a:t>
            </a:r>
            <a:endParaRPr lang="en-US" sz="32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95A66A-1D9E-4D4E-9067-DC97380D3F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359074" y="4114800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9648F7-20E3-4312-823A-D8265A94AF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4830013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97" descr="Envelope">
            <a:extLst>
              <a:ext uri="{FF2B5EF4-FFF2-40B4-BE49-F238E27FC236}">
                <a16:creationId xmlns:a16="http://schemas.microsoft.com/office/drawing/2014/main" id="{0B9C03E0-6367-44D9-A740-AA6436F075E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400" y="3685763"/>
            <a:ext cx="469813" cy="469812"/>
          </a:xfrm>
          <a:prstGeom prst="ellipse">
            <a:avLst/>
          </a:prstGeom>
        </p:spPr>
      </p:pic>
      <p:sp>
        <p:nvSpPr>
          <p:cNvPr id="21" name="Text Placeholder 86" descr="user email">
            <a:extLst>
              <a:ext uri="{FF2B5EF4-FFF2-40B4-BE49-F238E27FC236}">
                <a16:creationId xmlns:a16="http://schemas.microsoft.com/office/drawing/2014/main" id="{DF3FE72B-F9BD-472F-A413-71BEEF95F43B}"/>
              </a:ext>
            </a:extLst>
          </p:cNvPr>
          <p:cNvSpPr txBox="1">
            <a:spLocks/>
          </p:cNvSpPr>
          <p:nvPr/>
        </p:nvSpPr>
        <p:spPr>
          <a:xfrm>
            <a:off x="1224608" y="3183089"/>
            <a:ext cx="3918005" cy="287244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huma.hafeez@nu.edu.pk</a:t>
            </a:r>
            <a:endParaRPr lang="en-US" sz="28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841485-6093-48AB-9892-0FB58675C7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5579313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99" descr="Link">
            <a:extLst>
              <a:ext uri="{FF2B5EF4-FFF2-40B4-BE49-F238E27FC236}">
                <a16:creationId xmlns:a16="http://schemas.microsoft.com/office/drawing/2014/main" id="{420E824D-10A7-42CB-A7E8-5298E3E84F0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6648" y="5045443"/>
            <a:ext cx="469813" cy="469812"/>
          </a:xfrm>
          <a:prstGeom prst="ellipse">
            <a:avLst/>
          </a:prstGeom>
        </p:spPr>
      </p:pic>
      <p:sp>
        <p:nvSpPr>
          <p:cNvPr id="24" name="Text Placeholder 87" descr="user website">
            <a:extLst>
              <a:ext uri="{FF2B5EF4-FFF2-40B4-BE49-F238E27FC236}">
                <a16:creationId xmlns:a16="http://schemas.microsoft.com/office/drawing/2014/main" id="{3717E33B-5954-4CDC-B30A-BD21BED6DD45}"/>
              </a:ext>
            </a:extLst>
          </p:cNvPr>
          <p:cNvSpPr txBox="1">
            <a:spLocks/>
          </p:cNvSpPr>
          <p:nvPr/>
        </p:nvSpPr>
        <p:spPr>
          <a:xfrm>
            <a:off x="1244623" y="4836365"/>
            <a:ext cx="6044260" cy="4953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Office: EE Building-2nd Floor-H&amp;S, Middle Faculty Rooms. Cabin -1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68888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267854"/>
            <a:ext cx="8382001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869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71500"/>
            <a:ext cx="10515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1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77208" y="121666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Listen to the Conversation </a:t>
            </a:r>
            <a:endParaRPr lang="en-US" b="1" dirty="0"/>
          </a:p>
        </p:txBody>
      </p:sp>
      <p:pic>
        <p:nvPicPr>
          <p:cNvPr id="5122" name="Picture 2" descr="English Listening Skills Pract - Apps on Google Pla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t="-6034" r="-2586" b="44243"/>
          <a:stretch/>
        </p:blipFill>
        <p:spPr bwMode="auto">
          <a:xfrm>
            <a:off x="4137888" y="2110751"/>
            <a:ext cx="3537527" cy="25351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92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1.Listen to the Conversation and do the following?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69007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What are the two speakers talking about?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Who is the better listener in them? Why?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Who is the </a:t>
            </a:r>
            <a:r>
              <a:rPr lang="en-US" sz="3200" dirty="0" err="1" smtClean="0"/>
              <a:t>the</a:t>
            </a:r>
            <a:r>
              <a:rPr lang="en-US" sz="3200" dirty="0" smtClean="0"/>
              <a:t> better speaker? Why?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What is the best line you would like to use from the conversation and why?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Do you use any of these communication skills, such as, friendliness, being very clear, listening with good non-verbal feedback, etc.)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123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2306</Words>
  <Application>Microsoft Office PowerPoint</Application>
  <PresentationFormat>Widescreen</PresentationFormat>
  <Paragraphs>411</Paragraphs>
  <Slides>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 MT</vt:lpstr>
      <vt:lpstr>Calibri</vt:lpstr>
      <vt:lpstr>Georgia</vt:lpstr>
      <vt:lpstr>Google Sans</vt:lpstr>
      <vt:lpstr>Times New Roman</vt:lpstr>
      <vt:lpstr>Wingdings</vt:lpstr>
      <vt:lpstr>Office Theme</vt:lpstr>
      <vt:lpstr>PowerPoint Presentation</vt:lpstr>
      <vt:lpstr>Introduction to English-II LAB</vt:lpstr>
      <vt:lpstr>PowerPoint Presentation</vt:lpstr>
      <vt:lpstr>Marks Distribution</vt:lpstr>
      <vt:lpstr>Reflect and Share your thoughts!</vt:lpstr>
      <vt:lpstr>A piece of Advice!</vt:lpstr>
      <vt:lpstr>What is the role of listening in Oral Communication?</vt:lpstr>
      <vt:lpstr>PowerPoint Presentation</vt:lpstr>
      <vt:lpstr>1.Listen to the Conversation and do the following?</vt:lpstr>
      <vt:lpstr>Activity Time</vt:lpstr>
      <vt:lpstr>WHAT IS COMMUNICATION?</vt:lpstr>
      <vt:lpstr>PowerPoint Presentation</vt:lpstr>
      <vt:lpstr>Why Communication Matters?</vt:lpstr>
      <vt:lpstr>Communication Is important to Your Career</vt:lpstr>
      <vt:lpstr>Communication Is Important to your Company</vt:lpstr>
      <vt:lpstr>Forms of Communication</vt:lpstr>
      <vt:lpstr>Formal VS Informal Communication</vt:lpstr>
      <vt:lpstr>Flow of Communication</vt:lpstr>
      <vt:lpstr>Introduction to Public Speaking</vt:lpstr>
      <vt:lpstr>Introduction to Public Speaking</vt:lpstr>
      <vt:lpstr>IMPORTANCE OF PUBLIC SPEAKING</vt:lpstr>
      <vt:lpstr>FEAR AND ANXIETY</vt:lpstr>
      <vt:lpstr>FEAR AND ANXIETY</vt:lpstr>
      <vt:lpstr>OVERCOMING FEAR OF PUBLIC SPEAKING</vt:lpstr>
      <vt:lpstr>FORMS OF PUBLIC SPEAKING</vt:lpstr>
      <vt:lpstr>TYPES OF DELIVERY</vt:lpstr>
      <vt:lpstr>THE ELEMENTS OF DELIVERY</vt:lpstr>
      <vt:lpstr>THE ELEMENTS OF DELIVERY</vt:lpstr>
      <vt:lpstr>Dynamic Tips for Better Speech Delivery</vt:lpstr>
      <vt:lpstr>Dynamic Tips for Better Speech Delivery</vt:lpstr>
      <vt:lpstr>Dynamic Tips for Better Speech Delivery</vt:lpstr>
      <vt:lpstr>Dynamic Tips for Better Speech Delivery</vt:lpstr>
      <vt:lpstr>Dynamic Tips for Better Speech Delivery</vt:lpstr>
      <vt:lpstr>Dynamic Tips for Better Speech Delivery</vt:lpstr>
      <vt:lpstr>Difference between Public Speaking and Normal Conversation</vt:lpstr>
      <vt:lpstr>THE ELEMENTS OF DELIVERY</vt:lpstr>
      <vt:lpstr>THE ELEMENTS OF DELIVERY</vt:lpstr>
      <vt:lpstr>Facial Expressions</vt:lpstr>
      <vt:lpstr>PowerPoint Presentation</vt:lpstr>
      <vt:lpstr>PowerPoint Presentation</vt:lpstr>
      <vt:lpstr>Facial Management Techniques</vt:lpstr>
      <vt:lpstr>Gestures</vt:lpstr>
      <vt:lpstr>PowerPoint Presentation</vt:lpstr>
      <vt:lpstr>PowerPoint Presentation</vt:lpstr>
      <vt:lpstr>PowerPoint Presentation</vt:lpstr>
      <vt:lpstr>PowerPoint Presentation</vt:lpstr>
      <vt:lpstr>Posture</vt:lpstr>
      <vt:lpstr>PowerPoint Presentation</vt:lpstr>
      <vt:lpstr>Eye Contact</vt:lpstr>
      <vt:lpstr>Vocal Characteristics</vt:lpstr>
      <vt:lpstr>Volume</vt:lpstr>
      <vt:lpstr>Pitch</vt:lpstr>
      <vt:lpstr>Pause</vt:lpstr>
      <vt:lpstr>Articulation/Pronunciation</vt:lpstr>
      <vt:lpstr>Personal Appearance</vt:lpstr>
      <vt:lpstr>MEN BUSINESS WEAR</vt:lpstr>
      <vt:lpstr>MEN’S BUSINESS CASUAL</vt:lpstr>
      <vt:lpstr>MEN’S CASUAL</vt:lpstr>
      <vt:lpstr>WOMEN BUSINESS WEAR</vt:lpstr>
      <vt:lpstr>WOMEN’S BUSINESS CASUAL</vt:lpstr>
      <vt:lpstr>Space</vt:lpstr>
      <vt:lpstr>Chronemics</vt:lpstr>
      <vt:lpstr>PowerPoint Presentation</vt:lpstr>
      <vt:lpstr>PowerPoint Presentation</vt:lpstr>
      <vt:lpstr>PowerPoint Presentation</vt:lpstr>
      <vt:lpstr>Negative Body Language</vt:lpstr>
      <vt:lpstr>PROFESSIONAL IMAGE</vt:lpstr>
      <vt:lpstr>WHAT IS A PROFESSIONAL IMAGE?</vt:lpstr>
      <vt:lpstr>PROFESSIONAL IMAGE</vt:lpstr>
      <vt:lpstr>Ideal Professional Presence</vt:lpstr>
      <vt:lpstr>PROFESSIONAL IMAGE</vt:lpstr>
      <vt:lpstr>Final Take Away!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Expository Writing</dc:title>
  <dc:creator>Microsoft account</dc:creator>
  <cp:lastModifiedBy>wajiz.pk</cp:lastModifiedBy>
  <cp:revision>18</cp:revision>
  <dcterms:created xsi:type="dcterms:W3CDTF">2024-01-21T15:37:17Z</dcterms:created>
  <dcterms:modified xsi:type="dcterms:W3CDTF">2024-02-02T15:14:14Z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2024-01-18T00:00:00Z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2024-01-21T00:00:00Z</vt:filetime>
  </property>
  <property fmtid="{D5CDD505-2E9C-101B-9397-08002B2CF9AE}" pid="5" name="Producer">
    <vt:lpwstr>Microsoft® PowerPoint® 2013</vt:lpwstr>
  </property>
</Properties>
</file>